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83" r:id="rId4"/>
    <p:sldId id="284" r:id="rId5"/>
    <p:sldId id="285" r:id="rId6"/>
    <p:sldId id="286" r:id="rId7"/>
    <p:sldId id="287" r:id="rId8"/>
    <p:sldId id="282" r:id="rId9"/>
    <p:sldId id="288" r:id="rId10"/>
    <p:sldId id="289" r:id="rId11"/>
    <p:sldId id="290" r:id="rId12"/>
    <p:sldId id="271" r:id="rId13"/>
    <p:sldId id="275" r:id="rId14"/>
    <p:sldId id="29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4" autoAdjust="0"/>
    <p:restoredTop sz="94660"/>
  </p:normalViewPr>
  <p:slideViewPr>
    <p:cSldViewPr snapToGrid="0">
      <p:cViewPr varScale="1">
        <p:scale>
          <a:sx n="39" d="100"/>
          <a:sy n="39" d="100"/>
        </p:scale>
        <p:origin x="9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t-EE" smtClean="0"/>
              <a:t>Muutke pealkirja laadi</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juhtslaidi alapealkirja laadi redigeerimiseks</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FAA739F8-6921-4ACD-BA70-A2BCB9FA7A0D}" type="datetimeFigureOut">
              <a:rPr lang="et-EE" smtClean="0"/>
              <a:t>20.10.2018</a:t>
            </a:fld>
            <a:endParaRPr lang="et-EE"/>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t-EE"/>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78812FA4-1893-44BC-9DCB-F8BEB63460E8}" type="slidenum">
              <a:rPr lang="et-EE" smtClean="0"/>
              <a:t>‹#›</a:t>
            </a:fld>
            <a:endParaRPr lang="et-EE"/>
          </a:p>
        </p:txBody>
      </p:sp>
    </p:spTree>
    <p:extLst>
      <p:ext uri="{BB962C8B-B14F-4D97-AF65-F5344CB8AC3E}">
        <p14:creationId xmlns:p14="http://schemas.microsoft.com/office/powerpoint/2010/main" val="16925354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FAA739F8-6921-4ACD-BA70-A2BCB9FA7A0D}" type="datetimeFigureOut">
              <a:rPr lang="et-EE" smtClean="0"/>
              <a:t>20.10.2018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8812FA4-1893-44BC-9DCB-F8BEB63460E8}" type="slidenum">
              <a:rPr lang="et-EE" smtClean="0"/>
              <a:t>‹#›</a:t>
            </a:fld>
            <a:endParaRPr lang="et-EE"/>
          </a:p>
        </p:txBody>
      </p:sp>
    </p:spTree>
    <p:extLst>
      <p:ext uri="{BB962C8B-B14F-4D97-AF65-F5344CB8AC3E}">
        <p14:creationId xmlns:p14="http://schemas.microsoft.com/office/powerpoint/2010/main" val="2129162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t-EE" smtClean="0"/>
              <a:t>Muutke pealkirja laadi</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FAA739F8-6921-4ACD-BA70-A2BCB9FA7A0D}" type="datetimeFigureOut">
              <a:rPr lang="et-EE" smtClean="0"/>
              <a:t>20.10.2018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8812FA4-1893-44BC-9DCB-F8BEB63460E8}" type="slidenum">
              <a:rPr lang="et-EE" smtClean="0"/>
              <a:t>‹#›</a:t>
            </a:fld>
            <a:endParaRPr lang="et-EE"/>
          </a:p>
        </p:txBody>
      </p:sp>
    </p:spTree>
    <p:extLst>
      <p:ext uri="{BB962C8B-B14F-4D97-AF65-F5344CB8AC3E}">
        <p14:creationId xmlns:p14="http://schemas.microsoft.com/office/powerpoint/2010/main" val="314171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FAA739F8-6921-4ACD-BA70-A2BCB9FA7A0D}" type="datetimeFigureOut">
              <a:rPr lang="et-EE" smtClean="0"/>
              <a:t>20.10.2018</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78812FA4-1893-44BC-9DCB-F8BEB63460E8}" type="slidenum">
              <a:rPr lang="et-EE" smtClean="0"/>
              <a:t>‹#›</a:t>
            </a:fld>
            <a:endParaRPr lang="et-EE"/>
          </a:p>
        </p:txBody>
      </p:sp>
    </p:spTree>
    <p:extLst>
      <p:ext uri="{BB962C8B-B14F-4D97-AF65-F5344CB8AC3E}">
        <p14:creationId xmlns:p14="http://schemas.microsoft.com/office/powerpoint/2010/main" val="937148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Jaotise päis">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t-EE" smtClean="0"/>
              <a:t>Muutke pealkirja laadi</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FAA739F8-6921-4ACD-BA70-A2BCB9FA7A0D}" type="datetimeFigureOut">
              <a:rPr lang="et-EE" smtClean="0"/>
              <a:t>20.10.2018</a:t>
            </a:fld>
            <a:endParaRPr lang="et-EE"/>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t-EE"/>
          </a:p>
        </p:txBody>
      </p:sp>
      <p:sp>
        <p:nvSpPr>
          <p:cNvPr id="6" name="Slide Number Placeholder 5"/>
          <p:cNvSpPr>
            <a:spLocks noGrp="1"/>
          </p:cNvSpPr>
          <p:nvPr>
            <p:ph type="sldNum" sz="quarter" idx="12"/>
          </p:nvPr>
        </p:nvSpPr>
        <p:spPr>
          <a:xfrm>
            <a:off x="8604504" y="5211060"/>
            <a:ext cx="2112264" cy="228600"/>
          </a:xfrm>
        </p:spPr>
        <p:txBody>
          <a:bodyPr/>
          <a:lstStyle/>
          <a:p>
            <a:fld id="{78812FA4-1893-44BC-9DCB-F8BEB63460E8}" type="slidenum">
              <a:rPr lang="et-EE" smtClean="0"/>
              <a:t>‹#›</a:t>
            </a:fld>
            <a:endParaRPr lang="et-EE"/>
          </a:p>
        </p:txBody>
      </p:sp>
    </p:spTree>
    <p:extLst>
      <p:ext uri="{BB962C8B-B14F-4D97-AF65-F5344CB8AC3E}">
        <p14:creationId xmlns:p14="http://schemas.microsoft.com/office/powerpoint/2010/main" val="13320613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fld id="{FAA739F8-6921-4ACD-BA70-A2BCB9FA7A0D}" type="datetimeFigureOut">
              <a:rPr lang="et-EE" smtClean="0"/>
              <a:t>20.10.2018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8812FA4-1893-44BC-9DCB-F8BEB63460E8}" type="slidenum">
              <a:rPr lang="et-EE" smtClean="0"/>
              <a:t>‹#›</a:t>
            </a:fld>
            <a:endParaRPr lang="et-EE"/>
          </a:p>
        </p:txBody>
      </p:sp>
    </p:spTree>
    <p:extLst>
      <p:ext uri="{BB962C8B-B14F-4D97-AF65-F5344CB8AC3E}">
        <p14:creationId xmlns:p14="http://schemas.microsoft.com/office/powerpoint/2010/main" val="1142646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FAA739F8-6921-4ACD-BA70-A2BCB9FA7A0D}" type="datetimeFigureOut">
              <a:rPr lang="et-EE" smtClean="0"/>
              <a:t>20.10.2018</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78812FA4-1893-44BC-9DCB-F8BEB63460E8}" type="slidenum">
              <a:rPr lang="et-EE" smtClean="0"/>
              <a:t>‹#›</a:t>
            </a:fld>
            <a:endParaRPr lang="et-EE"/>
          </a:p>
        </p:txBody>
      </p:sp>
    </p:spTree>
    <p:extLst>
      <p:ext uri="{BB962C8B-B14F-4D97-AF65-F5344CB8AC3E}">
        <p14:creationId xmlns:p14="http://schemas.microsoft.com/office/powerpoint/2010/main" val="2129097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fld id="{FAA739F8-6921-4ACD-BA70-A2BCB9FA7A0D}" type="datetimeFigureOut">
              <a:rPr lang="et-EE" smtClean="0"/>
              <a:t>20.10.2018</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78812FA4-1893-44BC-9DCB-F8BEB63460E8}" type="slidenum">
              <a:rPr lang="et-EE" smtClean="0"/>
              <a:t>‹#›</a:t>
            </a:fld>
            <a:endParaRPr lang="et-EE"/>
          </a:p>
        </p:txBody>
      </p:sp>
    </p:spTree>
    <p:extLst>
      <p:ext uri="{BB962C8B-B14F-4D97-AF65-F5344CB8AC3E}">
        <p14:creationId xmlns:p14="http://schemas.microsoft.com/office/powerpoint/2010/main" val="308025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739F8-6921-4ACD-BA70-A2BCB9FA7A0D}" type="datetimeFigureOut">
              <a:rPr lang="et-EE" smtClean="0"/>
              <a:t>20.10.2018</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78812FA4-1893-44BC-9DCB-F8BEB63460E8}" type="slidenum">
              <a:rPr lang="et-EE" smtClean="0"/>
              <a:t>‹#›</a:t>
            </a:fld>
            <a:endParaRPr lang="et-EE"/>
          </a:p>
        </p:txBody>
      </p:sp>
    </p:spTree>
    <p:extLst>
      <p:ext uri="{BB962C8B-B14F-4D97-AF65-F5344CB8AC3E}">
        <p14:creationId xmlns:p14="http://schemas.microsoft.com/office/powerpoint/2010/main" val="37453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Pealdisega sisu">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t-EE" smtClean="0"/>
              <a:t>Muutke pealkirja laadi</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8" name="Date Placeholder 7"/>
          <p:cNvSpPr>
            <a:spLocks noGrp="1"/>
          </p:cNvSpPr>
          <p:nvPr>
            <p:ph type="dt" sz="half" idx="10"/>
          </p:nvPr>
        </p:nvSpPr>
        <p:spPr/>
        <p:txBody>
          <a:bodyPr/>
          <a:lstStyle/>
          <a:p>
            <a:fld id="{FAA739F8-6921-4ACD-BA70-A2BCB9FA7A0D}" type="datetimeFigureOut">
              <a:rPr lang="et-EE" smtClean="0"/>
              <a:t>20.10.2018</a:t>
            </a:fld>
            <a:endParaRPr lang="et-EE"/>
          </a:p>
        </p:txBody>
      </p:sp>
      <p:sp>
        <p:nvSpPr>
          <p:cNvPr id="9" name="Footer Placeholder 8"/>
          <p:cNvSpPr>
            <a:spLocks noGrp="1"/>
          </p:cNvSpPr>
          <p:nvPr>
            <p:ph type="ftr" sz="quarter" idx="11"/>
          </p:nvPr>
        </p:nvSpPr>
        <p:spPr/>
        <p:txBody>
          <a:bodyPr/>
          <a:lstStyle>
            <a:lvl1pPr algn="r">
              <a:defRPr/>
            </a:lvl1pPr>
          </a:lstStyle>
          <a:p>
            <a:endParaRPr lang="et-EE"/>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78812FA4-1893-44BC-9DCB-F8BEB63460E8}" type="slidenum">
              <a:rPr lang="et-EE" smtClean="0"/>
              <a:t>‹#›</a:t>
            </a:fld>
            <a:endParaRPr lang="et-EE"/>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2755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ldiallkirjaga pilt">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t-EE" smtClean="0"/>
              <a:t>Muutke pealkirja laadi</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smtClean="0"/>
              <a:t>Pildi lisamiseks klõpsake ikooni</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FAA739F8-6921-4ACD-BA70-A2BCB9FA7A0D}" type="datetimeFigureOut">
              <a:rPr lang="et-EE" smtClean="0"/>
              <a:t>20.10.2018</a:t>
            </a:fld>
            <a:endParaRPr lang="et-EE"/>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t-EE"/>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78812FA4-1893-44BC-9DCB-F8BEB63460E8}" type="slidenum">
              <a:rPr lang="et-EE" smtClean="0"/>
              <a:t>‹#›</a:t>
            </a:fld>
            <a:endParaRPr lang="et-EE"/>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9468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t-EE" smtClean="0"/>
              <a:t>Muutke pealkirja laadi</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FAA739F8-6921-4ACD-BA70-A2BCB9FA7A0D}" type="datetimeFigureOut">
              <a:rPr lang="et-EE" smtClean="0"/>
              <a:t>20.10.2018</a:t>
            </a:fld>
            <a:endParaRPr lang="et-EE"/>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t-EE"/>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78812FA4-1893-44BC-9DCB-F8BEB63460E8}" type="slidenum">
              <a:rPr lang="et-EE" smtClean="0"/>
              <a:t>‹#›</a:t>
            </a:fld>
            <a:endParaRPr lang="et-EE"/>
          </a:p>
        </p:txBody>
      </p:sp>
    </p:spTree>
    <p:extLst>
      <p:ext uri="{BB962C8B-B14F-4D97-AF65-F5344CB8AC3E}">
        <p14:creationId xmlns:p14="http://schemas.microsoft.com/office/powerpoint/2010/main" val="1332962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1856232" y="1814512"/>
            <a:ext cx="8811768" cy="2700337"/>
          </a:xfrm>
        </p:spPr>
        <p:txBody>
          <a:bodyPr/>
          <a:lstStyle/>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
            </a:r>
            <a:br>
              <a:rPr lang="et-EE" dirty="0" smtClean="0">
                <a:latin typeface="Roboto Condensed" panose="02000000000000000000" pitchFamily="2" charset="0"/>
                <a:ea typeface="Roboto Condensed" panose="02000000000000000000" pitchFamily="2" charset="0"/>
                <a:cs typeface="Roboto Condensed" panose="02000000000000000000" pitchFamily="2" charset="0"/>
              </a:rPr>
            </a:br>
            <a:r>
              <a:rPr lang="et-EE" sz="3200" b="1" dirty="0" smtClean="0"/>
              <a:t>kohaliku </a:t>
            </a:r>
            <a:r>
              <a:rPr lang="et-EE" sz="3200" b="1" dirty="0"/>
              <a:t>omavalitsuse </a:t>
            </a:r>
            <a:r>
              <a:rPr lang="et-EE" sz="3200" b="1" dirty="0" smtClean="0"/>
              <a:t>kohustused </a:t>
            </a:r>
            <a:r>
              <a:rPr lang="et-EE" sz="3200" b="1" dirty="0"/>
              <a:t>sotsiaalteenuste </a:t>
            </a:r>
            <a:r>
              <a:rPr lang="et-EE" sz="3200" b="1" dirty="0" smtClean="0"/>
              <a:t>korraldamisel</a:t>
            </a:r>
            <a:r>
              <a:rPr lang="et-EE" sz="6600" dirty="0" smtClean="0">
                <a:latin typeface="Roboto Condensed" panose="02000000000000000000" pitchFamily="2" charset="0"/>
                <a:ea typeface="Roboto Condensed" panose="02000000000000000000" pitchFamily="2" charset="0"/>
                <a:cs typeface="Roboto Condensed" panose="02000000000000000000" pitchFamily="2" charset="0"/>
              </a:rPr>
              <a:t/>
            </a:r>
            <a:br>
              <a:rPr lang="et-EE" sz="6600" dirty="0" smtClean="0">
                <a:latin typeface="Roboto Condensed" panose="02000000000000000000" pitchFamily="2" charset="0"/>
                <a:ea typeface="Roboto Condensed" panose="02000000000000000000" pitchFamily="2" charset="0"/>
                <a:cs typeface="Roboto Condensed" panose="02000000000000000000" pitchFamily="2" charset="0"/>
              </a:rPr>
            </a:br>
            <a:endParaRPr lang="et-EE" sz="6600" dirty="0"/>
          </a:p>
        </p:txBody>
      </p:sp>
      <p:sp>
        <p:nvSpPr>
          <p:cNvPr id="3" name="Alapealkiri 2"/>
          <p:cNvSpPr>
            <a:spLocks noGrp="1"/>
          </p:cNvSpPr>
          <p:nvPr>
            <p:ph type="subTitle" idx="1"/>
          </p:nvPr>
        </p:nvSpPr>
        <p:spPr>
          <a:xfrm>
            <a:off x="1524000" y="3857625"/>
            <a:ext cx="9144000" cy="2662046"/>
          </a:xfrm>
        </p:spPr>
        <p:txBody>
          <a:bodyPr>
            <a:normAutofit/>
          </a:bodyPr>
          <a:lstStyle/>
          <a:p>
            <a:pPr algn="r"/>
            <a:endParaRPr lang="et-EE" i="1" dirty="0" smtClean="0">
              <a:latin typeface="Roboto Condensed" panose="02000000000000000000" pitchFamily="2" charset="0"/>
              <a:ea typeface="Roboto Condensed" panose="02000000000000000000" pitchFamily="2" charset="0"/>
              <a:cs typeface="Roboto Condensed" panose="02000000000000000000" pitchFamily="2" charset="0"/>
            </a:endParaRPr>
          </a:p>
          <a:p>
            <a:pPr algn="r"/>
            <a:endParaRPr lang="et-EE" i="1" dirty="0" smtClean="0">
              <a:latin typeface="Roboto Condensed" panose="02000000000000000000" pitchFamily="2" charset="0"/>
              <a:ea typeface="Roboto Condensed" panose="02000000000000000000" pitchFamily="2" charset="0"/>
              <a:cs typeface="Roboto Condensed" panose="02000000000000000000" pitchFamily="2" charset="0"/>
            </a:endParaRPr>
          </a:p>
          <a:p>
            <a:pPr algn="r"/>
            <a:r>
              <a:rPr lang="et-EE" b="1" dirty="0" smtClean="0">
                <a:latin typeface="Roboto Condensed" panose="02000000000000000000" pitchFamily="2" charset="0"/>
                <a:ea typeface="Roboto Condensed" panose="02000000000000000000" pitchFamily="2" charset="0"/>
                <a:cs typeface="Roboto Condensed" panose="02000000000000000000" pitchFamily="2" charset="0"/>
              </a:rPr>
              <a:t>Ülle Sihver</a:t>
            </a:r>
          </a:p>
          <a:p>
            <a:pPr algn="r"/>
            <a:r>
              <a:rPr lang="et-EE" b="1" dirty="0" smtClean="0">
                <a:latin typeface="Roboto Condensed" panose="02000000000000000000" pitchFamily="2" charset="0"/>
                <a:ea typeface="Roboto Condensed" panose="02000000000000000000" pitchFamily="2" charset="0"/>
                <a:cs typeface="Roboto Condensed" panose="02000000000000000000" pitchFamily="2" charset="0"/>
              </a:rPr>
              <a:t> </a:t>
            </a:r>
            <a:r>
              <a:rPr lang="et-EE" b="1" dirty="0" err="1" smtClean="0">
                <a:latin typeface="Roboto Condensed" panose="02000000000000000000" pitchFamily="2" charset="0"/>
                <a:ea typeface="Roboto Condensed" panose="02000000000000000000" pitchFamily="2" charset="0"/>
                <a:cs typeface="Roboto Condensed" panose="02000000000000000000" pitchFamily="2" charset="0"/>
              </a:rPr>
              <a:t>kvaliteediosakond</a:t>
            </a:r>
            <a:r>
              <a:rPr lang="et-EE" b="1" dirty="0" smtClean="0">
                <a:latin typeface="Roboto Condensed" panose="02000000000000000000" pitchFamily="2" charset="0"/>
                <a:ea typeface="Roboto Condensed" panose="02000000000000000000" pitchFamily="2" charset="0"/>
                <a:cs typeface="Roboto Condensed" panose="02000000000000000000" pitchFamily="2" charset="0"/>
              </a:rPr>
              <a:t> jurist</a:t>
            </a:r>
            <a:endParaRPr lang="et-EE" b="1" dirty="0">
              <a:latin typeface="Roboto Condensed" panose="02000000000000000000" pitchFamily="2" charset="0"/>
              <a:ea typeface="Roboto Condensed" panose="02000000000000000000" pitchFamily="2" charset="0"/>
              <a:cs typeface="Roboto Condensed" panose="02000000000000000000" pitchFamily="2" charset="0"/>
            </a:endParaRPr>
          </a:p>
          <a:p>
            <a:pPr algn="r"/>
            <a:endParaRPr lang="et-EE" b="1" smtClean="0">
              <a:latin typeface="Roboto Condensed" panose="02000000000000000000" pitchFamily="2" charset="0"/>
              <a:ea typeface="Roboto Condensed" panose="02000000000000000000" pitchFamily="2" charset="0"/>
              <a:cs typeface="Roboto Condensed" panose="02000000000000000000" pitchFamily="2" charset="0"/>
            </a:endParaRPr>
          </a:p>
          <a:p>
            <a:pPr algn="r"/>
            <a:r>
              <a:rPr lang="et-EE" b="1" smtClean="0">
                <a:latin typeface="Roboto Condensed" panose="02000000000000000000" pitchFamily="2" charset="0"/>
                <a:ea typeface="Roboto Condensed" panose="02000000000000000000" pitchFamily="2" charset="0"/>
                <a:cs typeface="Roboto Condensed" panose="02000000000000000000" pitchFamily="2" charset="0"/>
              </a:rPr>
              <a:t>17.10.2018</a:t>
            </a:r>
            <a:endParaRPr lang="et-EE" b="1" dirty="0">
              <a:latin typeface="Roboto Condensed" panose="02000000000000000000" pitchFamily="2" charset="0"/>
              <a:ea typeface="Roboto Condensed" panose="02000000000000000000" pitchFamily="2" charset="0"/>
              <a:cs typeface="Roboto Condensed" panose="02000000000000000000" pitchFamily="2" charset="0"/>
            </a:endParaRPr>
          </a:p>
        </p:txBody>
      </p:sp>
      <p:pic>
        <p:nvPicPr>
          <p:cNvPr id="4" name="Pilt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7632" y="1563623"/>
            <a:ext cx="2182685" cy="981273"/>
          </a:xfrm>
          <a:prstGeom prst="rect">
            <a:avLst/>
          </a:prstGeom>
          <a:noFill/>
        </p:spPr>
      </p:pic>
    </p:spTree>
    <p:extLst>
      <p:ext uri="{BB962C8B-B14F-4D97-AF65-F5344CB8AC3E}">
        <p14:creationId xmlns:p14="http://schemas.microsoft.com/office/powerpoint/2010/main" val="1326759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smtClean="0">
                <a:solidFill>
                  <a:schemeClr val="tx2"/>
                </a:solidFill>
                <a:latin typeface="Adobe Devanagari" panose="02040503050201020203" pitchFamily="18" charset="0"/>
                <a:cs typeface="Adobe Devanagari" panose="02040503050201020203" pitchFamily="18" charset="0"/>
              </a:rPr>
              <a:t>Vajadustele vastav abi</a:t>
            </a:r>
            <a:endParaRPr lang="et-EE" sz="3600" b="1" dirty="0">
              <a:solidFill>
                <a:schemeClr val="tx2"/>
              </a:solidFill>
              <a:latin typeface="Adobe Devanagari" panose="02040503050201020203" pitchFamily="18" charset="0"/>
              <a:cs typeface="Adobe Devanagari" panose="02040503050201020203" pitchFamily="18" charset="0"/>
            </a:endParaRPr>
          </a:p>
        </p:txBody>
      </p:sp>
      <p:sp>
        <p:nvSpPr>
          <p:cNvPr id="3" name="Sisu kohatäide 2"/>
          <p:cNvSpPr>
            <a:spLocks noGrp="1"/>
          </p:cNvSpPr>
          <p:nvPr>
            <p:ph idx="1"/>
          </p:nvPr>
        </p:nvSpPr>
        <p:spPr>
          <a:xfrm>
            <a:off x="1066800" y="1628775"/>
            <a:ext cx="10058400" cy="4406265"/>
          </a:xfrm>
        </p:spPr>
        <p:txBody>
          <a:bodyPr>
            <a:normAutofit fontScale="92500"/>
          </a:bodyPr>
          <a:lstStyle/>
          <a:p>
            <a:r>
              <a:rPr lang="et-EE" sz="2400" b="1" dirty="0" smtClean="0">
                <a:latin typeface="Adobe Devanagari" panose="02040503050201020203" pitchFamily="18" charset="0"/>
                <a:cs typeface="Adobe Devanagari" panose="02040503050201020203" pitchFamily="18" charset="0"/>
              </a:rPr>
              <a:t>Inimesel ei ole nõudeõigust konkreetsele sotsteenusele, vaid </a:t>
            </a:r>
            <a:r>
              <a:rPr lang="et-EE" sz="2400" b="1" u="sng" dirty="0" smtClean="0">
                <a:latin typeface="Adobe Devanagari" panose="02040503050201020203" pitchFamily="18" charset="0"/>
                <a:cs typeface="Adobe Devanagari" panose="02040503050201020203" pitchFamily="18" charset="0"/>
              </a:rPr>
              <a:t>vajadustele vastavale </a:t>
            </a:r>
            <a:r>
              <a:rPr lang="et-EE" sz="2400" b="1" dirty="0" smtClean="0">
                <a:latin typeface="Adobe Devanagari" panose="02040503050201020203" pitchFamily="18" charset="0"/>
                <a:cs typeface="Adobe Devanagari" panose="02040503050201020203" pitchFamily="18" charset="0"/>
              </a:rPr>
              <a:t>abile, mis konkreetses olukorras kõige paremini aitab (nt abi kodustes tingimustes toimetulekuks).</a:t>
            </a:r>
          </a:p>
          <a:p>
            <a:r>
              <a:rPr lang="et-EE" sz="2400" b="1" dirty="0" smtClean="0">
                <a:latin typeface="Adobe Devanagari" panose="02040503050201020203" pitchFamily="18" charset="0"/>
                <a:cs typeface="Adobe Devanagari" panose="02040503050201020203" pitchFamily="18" charset="0"/>
              </a:rPr>
              <a:t>Abivajaduse objektiivne ja </a:t>
            </a:r>
            <a:r>
              <a:rPr lang="et-EE" sz="2400" b="1" u="sng" dirty="0" smtClean="0">
                <a:latin typeface="Adobe Devanagari" panose="02040503050201020203" pitchFamily="18" charset="0"/>
                <a:cs typeface="Adobe Devanagari" panose="02040503050201020203" pitchFamily="18" charset="0"/>
              </a:rPr>
              <a:t>terviklik hindamine </a:t>
            </a:r>
            <a:r>
              <a:rPr lang="et-EE" sz="2400" b="1" dirty="0" smtClean="0">
                <a:latin typeface="Adobe Devanagari" panose="02040503050201020203" pitchFamily="18" charset="0"/>
                <a:cs typeface="Adobe Devanagari" panose="02040503050201020203" pitchFamily="18" charset="0"/>
              </a:rPr>
              <a:t>(kas ja millistes konkreetsetes tegevustes, millises määras abi vajalik, sobivaim teenus). Hindamine ka siis kui soov saada konkreetset teenust.</a:t>
            </a:r>
          </a:p>
          <a:p>
            <a:r>
              <a:rPr lang="et-EE" sz="2400" b="1" dirty="0" smtClean="0">
                <a:latin typeface="Adobe Devanagari" panose="02040503050201020203" pitchFamily="18" charset="0"/>
                <a:cs typeface="Adobe Devanagari" panose="02040503050201020203" pitchFamily="18" charset="0"/>
              </a:rPr>
              <a:t>Abivajadusele vastava lahenduse leidmine, </a:t>
            </a:r>
            <a:r>
              <a:rPr lang="et-EE" sz="2400" b="1" u="sng" dirty="0" smtClean="0">
                <a:latin typeface="Adobe Devanagari" panose="02040503050201020203" pitchFamily="18" charset="0"/>
                <a:cs typeface="Adobe Devanagari" panose="02040503050201020203" pitchFamily="18" charset="0"/>
              </a:rPr>
              <a:t>sobiv teenus</a:t>
            </a:r>
            <a:r>
              <a:rPr lang="et-EE" sz="2400" b="1" dirty="0" smtClean="0">
                <a:latin typeface="Adobe Devanagari" panose="02040503050201020203" pitchFamily="18" charset="0"/>
                <a:cs typeface="Adobe Devanagari" panose="02040503050201020203" pitchFamily="18" charset="0"/>
              </a:rPr>
              <a:t> /sõltuvus toimetulekuvõimest, elukeskkonnast, soovidest jm; nt kodu kohandamine, isiklik abistaja, koduteenus jms </a:t>
            </a:r>
          </a:p>
          <a:p>
            <a:r>
              <a:rPr lang="et-EE" sz="2400" b="1" dirty="0" smtClean="0">
                <a:latin typeface="Adobe Devanagari" panose="02040503050201020203" pitchFamily="18" charset="0"/>
                <a:cs typeface="Adobe Devanagari" panose="02040503050201020203" pitchFamily="18" charset="0"/>
              </a:rPr>
              <a:t>Abi nii palju, et kataks inimese vajaduse (eelistada teenust kus inimene saab oma elu võimalikult iseseisvalt korraldada)</a:t>
            </a:r>
          </a:p>
          <a:p>
            <a:r>
              <a:rPr lang="et-EE" sz="2400" b="1" dirty="0" smtClean="0">
                <a:latin typeface="Adobe Devanagari" panose="02040503050201020203" pitchFamily="18" charset="0"/>
                <a:cs typeface="Adobe Devanagari" panose="02040503050201020203" pitchFamily="18" charset="0"/>
              </a:rPr>
              <a:t>Abivajaja kohustus teha koostööd ja aidata sobiva abi väljaselgitamisel</a:t>
            </a:r>
          </a:p>
          <a:p>
            <a:r>
              <a:rPr lang="et-EE" sz="2400" b="1" dirty="0" smtClean="0">
                <a:latin typeface="Adobe Devanagari" panose="02040503050201020203" pitchFamily="18" charset="0"/>
                <a:cs typeface="Adobe Devanagari" panose="02040503050201020203" pitchFamily="18" charset="0"/>
              </a:rPr>
              <a:t>Inimese väärikas kohtlemine</a:t>
            </a:r>
          </a:p>
          <a:p>
            <a:endParaRPr lang="et-EE" sz="2000" b="1" dirty="0"/>
          </a:p>
        </p:txBody>
      </p:sp>
    </p:spTree>
    <p:extLst>
      <p:ext uri="{BB962C8B-B14F-4D97-AF65-F5344CB8AC3E}">
        <p14:creationId xmlns:p14="http://schemas.microsoft.com/office/powerpoint/2010/main" val="1519547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66800" y="642594"/>
            <a:ext cx="10058400" cy="671856"/>
          </a:xfrm>
        </p:spPr>
        <p:txBody>
          <a:bodyPr>
            <a:normAutofit/>
          </a:bodyPr>
          <a:lstStyle/>
          <a:p>
            <a:r>
              <a:rPr lang="et-EE" sz="3600" b="1" dirty="0" smtClean="0">
                <a:solidFill>
                  <a:schemeClr val="tx2"/>
                </a:solidFill>
                <a:latin typeface="Adobe Devanagari" panose="02040503050201020203" pitchFamily="18" charset="0"/>
                <a:cs typeface="Adobe Devanagari" panose="02040503050201020203" pitchFamily="18" charset="0"/>
              </a:rPr>
              <a:t>Teenuse eest tasumine</a:t>
            </a:r>
            <a:endParaRPr lang="et-EE" sz="3600" b="1" dirty="0">
              <a:solidFill>
                <a:schemeClr val="tx2"/>
              </a:solidFill>
              <a:latin typeface="Adobe Devanagari" panose="02040503050201020203" pitchFamily="18" charset="0"/>
              <a:cs typeface="Adobe Devanagari" panose="02040503050201020203" pitchFamily="18" charset="0"/>
            </a:endParaRPr>
          </a:p>
        </p:txBody>
      </p:sp>
      <p:sp>
        <p:nvSpPr>
          <p:cNvPr id="3" name="Sisu kohatäide 2"/>
          <p:cNvSpPr>
            <a:spLocks noGrp="1"/>
          </p:cNvSpPr>
          <p:nvPr>
            <p:ph idx="1"/>
          </p:nvPr>
        </p:nvSpPr>
        <p:spPr>
          <a:xfrm>
            <a:off x="1066800" y="1157288"/>
            <a:ext cx="10058400" cy="4877753"/>
          </a:xfrm>
        </p:spPr>
        <p:txBody>
          <a:bodyPr>
            <a:normAutofit fontScale="55000" lnSpcReduction="20000"/>
          </a:bodyPr>
          <a:lstStyle/>
          <a:p>
            <a:r>
              <a:rPr lang="et-EE" sz="3400" b="1" dirty="0" smtClean="0">
                <a:latin typeface="Adobe Devanagari" panose="02040503050201020203" pitchFamily="18" charset="0"/>
                <a:cs typeface="Adobe Devanagari" panose="02040503050201020203" pitchFamily="18" charset="0"/>
              </a:rPr>
              <a:t>Sobiva teenuse välja selgitamine //teenuse maht, maksumus, inimese ja pere majanduslik olukord//, asjaoludes kokkulepete saavutamine, tasumise võimaluse täpsustamine- isiku ja </a:t>
            </a:r>
            <a:r>
              <a:rPr lang="et-EE" sz="3400" b="1" dirty="0" err="1" smtClean="0">
                <a:latin typeface="Adobe Devanagari" panose="02040503050201020203" pitchFamily="18" charset="0"/>
                <a:cs typeface="Adobe Devanagari" panose="02040503050201020203" pitchFamily="18" charset="0"/>
              </a:rPr>
              <a:t>KOVi</a:t>
            </a:r>
            <a:r>
              <a:rPr lang="et-EE" sz="3400" b="1" dirty="0" smtClean="0">
                <a:latin typeface="Adobe Devanagari" panose="02040503050201020203" pitchFamily="18" charset="0"/>
                <a:cs typeface="Adobe Devanagari" panose="02040503050201020203" pitchFamily="18" charset="0"/>
              </a:rPr>
              <a:t> edasine koostöö /maksmine/</a:t>
            </a:r>
          </a:p>
          <a:p>
            <a:r>
              <a:rPr lang="et-EE" sz="3400" b="1" dirty="0" smtClean="0">
                <a:latin typeface="Adobe Devanagari" panose="02040503050201020203" pitchFamily="18" charset="0"/>
                <a:cs typeface="Adobe Devanagari" panose="02040503050201020203" pitchFamily="18" charset="0"/>
              </a:rPr>
              <a:t>Kui inimene sotsteenuste eest maksta ei jõua, appi KOV- hindamine</a:t>
            </a:r>
          </a:p>
          <a:p>
            <a:r>
              <a:rPr lang="et-EE" sz="3400" b="1" dirty="0" smtClean="0">
                <a:latin typeface="Adobe Devanagari" panose="02040503050201020203" pitchFamily="18" charset="0"/>
                <a:cs typeface="Adobe Devanagari" panose="02040503050201020203" pitchFamily="18" charset="0"/>
              </a:rPr>
              <a:t>Tasu ei või võtta kõigilt ühesuguses suuruses (hindamine, teenuse mahu ja maksumuse arvestamine, perekonna majandusliku olukorra arvestamine, kohustus teha koostööd ja esitada andmeid)</a:t>
            </a:r>
          </a:p>
          <a:p>
            <a:pPr>
              <a:buClr>
                <a:schemeClr val="accent2"/>
              </a:buClr>
            </a:pPr>
            <a:r>
              <a:rPr lang="et-EE"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Majandusliku olukorra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puhul</a:t>
            </a:r>
            <a:r>
              <a:rPr lang="et-EE"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tuleb </a:t>
            </a:r>
            <a:r>
              <a:rPr lang="et-EE"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KOV-l</a:t>
            </a:r>
            <a:r>
              <a:rPr lang="et-EE"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hinnata:</a:t>
            </a:r>
          </a:p>
          <a:p>
            <a:pPr lvl="1">
              <a:buClr>
                <a:schemeClr val="accent2"/>
              </a:buClr>
              <a:buFontTx/>
              <a:buChar char="-"/>
            </a:pPr>
            <a:r>
              <a:rPr lang="et-EE"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millised on abivajaja </a:t>
            </a:r>
            <a:r>
              <a:rPr lang="et-EE" sz="3400" b="1" dirty="0" smtClean="0">
                <a:solidFill>
                  <a:schemeClr val="accent2"/>
                </a:solidFill>
                <a:latin typeface="Adobe Devanagari" panose="02040503050201020203" pitchFamily="18" charset="0"/>
                <a:cs typeface="Adobe Devanagari" panose="02040503050201020203" pitchFamily="18" charset="0"/>
              </a:rPr>
              <a:t>sissetulekud</a:t>
            </a:r>
            <a:r>
              <a:rPr lang="et-EE"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(töötasu, pension hüvitised, tagasimakstud võlad jne)</a:t>
            </a:r>
          </a:p>
          <a:p>
            <a:pPr lvl="1">
              <a:buClr>
                <a:schemeClr val="accent2"/>
              </a:buClr>
              <a:buFontTx/>
              <a:buChar char="-"/>
            </a:pPr>
            <a:r>
              <a:rPr lang="et-EE"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millised on abivajaja </a:t>
            </a:r>
            <a:r>
              <a:rPr lang="et-EE" sz="3400" b="1" dirty="0" smtClean="0">
                <a:solidFill>
                  <a:schemeClr val="accent2"/>
                </a:solidFill>
                <a:latin typeface="Adobe Devanagari" panose="02040503050201020203" pitchFamily="18" charset="0"/>
                <a:cs typeface="Adobe Devanagari" panose="02040503050201020203" pitchFamily="18" charset="0"/>
              </a:rPr>
              <a:t>väljaminekud</a:t>
            </a:r>
            <a:r>
              <a:rPr lang="et-EE"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(igapäevased kulud, sh toidule,</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t-EE"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eluasemele, kulud alaealisele lapsele, sh elatis, puudest tingitud lisakulud, laenumaksed, täitemenetluse kulud jne)</a:t>
            </a:r>
          </a:p>
          <a:p>
            <a:pPr lvl="1">
              <a:buClr>
                <a:schemeClr val="accent2"/>
              </a:buClr>
              <a:buFontTx/>
              <a:buChar char="-"/>
            </a:pPr>
            <a:r>
              <a:rPr lang="et-EE"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kas tal on </a:t>
            </a:r>
            <a:r>
              <a:rPr lang="et-EE" sz="3400" b="1" dirty="0" smtClean="0">
                <a:solidFill>
                  <a:schemeClr val="accent2"/>
                </a:solidFill>
                <a:latin typeface="Adobe Devanagari" panose="02040503050201020203" pitchFamily="18" charset="0"/>
                <a:cs typeface="Adobe Devanagari" panose="02040503050201020203" pitchFamily="18" charset="0"/>
              </a:rPr>
              <a:t>vara või õigusi</a:t>
            </a:r>
            <a:r>
              <a:rPr lang="et-EE"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mida nö rahaks teha</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nt</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nõuda</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elatist</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võla</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tagasimaksmist</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jne</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a:t>
            </a:r>
            <a:endParaRPr lang="et-EE" sz="3400" b="1" dirty="0" smtClean="0">
              <a:solidFill>
                <a:schemeClr val="tx1">
                  <a:lumMod val="75000"/>
                  <a:lumOff val="25000"/>
                </a:schemeClr>
              </a:solidFill>
              <a:latin typeface="Adobe Devanagari" panose="02040503050201020203" pitchFamily="18" charset="0"/>
              <a:cs typeface="Adobe Devanagari" panose="02040503050201020203" pitchFamily="18" charset="0"/>
            </a:endParaRPr>
          </a:p>
          <a:p>
            <a:pPr>
              <a:lnSpc>
                <a:spcPct val="120000"/>
              </a:lnSpc>
              <a:spcBef>
                <a:spcPts val="600"/>
              </a:spcBef>
              <a:spcAft>
                <a:spcPts val="600"/>
              </a:spcAft>
              <a:buClr>
                <a:schemeClr val="accent2"/>
              </a:buClr>
            </a:pP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Kui</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inimene</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ei</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jõua</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koos</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perega</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teenuse</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eest</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tasuda</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siis</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peab</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KOV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tegema</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accent2"/>
                </a:solidFill>
                <a:latin typeface="Adobe Devanagari" panose="02040503050201020203" pitchFamily="18" charset="0"/>
                <a:cs typeface="Adobe Devanagari" panose="02040503050201020203" pitchFamily="18" charset="0"/>
              </a:rPr>
              <a:t>haldusotsuse</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mis</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summas</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KOV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inimest</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toetab</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abi</a:t>
            </a:r>
            <a:r>
              <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rPr>
              <a:t> </a:t>
            </a:r>
            <a:r>
              <a:rPr lang="en-GB" sz="3400" b="1" dirty="0" err="1" smtClean="0">
                <a:solidFill>
                  <a:schemeClr val="tx1">
                    <a:lumMod val="75000"/>
                    <a:lumOff val="25000"/>
                  </a:schemeClr>
                </a:solidFill>
                <a:latin typeface="Adobe Devanagari" panose="02040503050201020203" pitchFamily="18" charset="0"/>
                <a:cs typeface="Adobe Devanagari" panose="02040503050201020203" pitchFamily="18" charset="0"/>
              </a:rPr>
              <a:t>andmisel</a:t>
            </a:r>
            <a:endParaRPr lang="en-GB" sz="3400" b="1" dirty="0" smtClean="0">
              <a:solidFill>
                <a:schemeClr val="tx1">
                  <a:lumMod val="75000"/>
                  <a:lumOff val="25000"/>
                </a:schemeClr>
              </a:solidFill>
              <a:latin typeface="Adobe Devanagari" panose="02040503050201020203" pitchFamily="18" charset="0"/>
              <a:cs typeface="Adobe Devanagari" panose="02040503050201020203" pitchFamily="18" charset="0"/>
            </a:endParaRPr>
          </a:p>
          <a:p>
            <a:r>
              <a:rPr lang="et-EE" sz="3400" b="1" dirty="0" smtClean="0">
                <a:latin typeface="Adobe Devanagari" panose="02040503050201020203" pitchFamily="18" charset="0"/>
                <a:cs typeface="Adobe Devanagari" panose="02040503050201020203" pitchFamily="18" charset="0"/>
              </a:rPr>
              <a:t>NB-pereliikmed ei pea täisealist hooldama, ülalpidamiskohustuslikel isikutel on kohustus anda ülalpidamiseks raha (ülalpidaja võib soovi kohaselt kohustust täita ise hooldades)</a:t>
            </a:r>
          </a:p>
          <a:p>
            <a:r>
              <a:rPr lang="et-EE" sz="3400" b="1" dirty="0" smtClean="0">
                <a:latin typeface="Adobe Devanagari" panose="02040503050201020203" pitchFamily="18" charset="0"/>
                <a:cs typeface="Adobe Devanagari" panose="02040503050201020203" pitchFamily="18" charset="0"/>
              </a:rPr>
              <a:t>Tasu suurus ei saa takistada abi saamist</a:t>
            </a:r>
          </a:p>
          <a:p>
            <a:endParaRPr lang="et-EE" sz="2800" b="1" dirty="0" smtClean="0">
              <a:latin typeface="Adobe Devanagari" panose="02040503050201020203" pitchFamily="18" charset="0"/>
              <a:cs typeface="Adobe Devanagari" panose="02040503050201020203" pitchFamily="18" charset="0"/>
            </a:endParaRPr>
          </a:p>
          <a:p>
            <a:endParaRPr lang="et-EE" sz="2800" b="1" dirty="0" smtClean="0">
              <a:latin typeface="Adobe Devanagari" panose="02040503050201020203" pitchFamily="18" charset="0"/>
              <a:cs typeface="Adobe Devanagari" panose="02040503050201020203" pitchFamily="18" charset="0"/>
            </a:endParaRPr>
          </a:p>
          <a:p>
            <a:endParaRPr lang="et-EE" dirty="0"/>
          </a:p>
        </p:txBody>
      </p:sp>
    </p:spTree>
    <p:extLst>
      <p:ext uri="{BB962C8B-B14F-4D97-AF65-F5344CB8AC3E}">
        <p14:creationId xmlns:p14="http://schemas.microsoft.com/office/powerpoint/2010/main" val="2738457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smtClean="0">
                <a:solidFill>
                  <a:schemeClr val="tx2"/>
                </a:solidFill>
                <a:latin typeface="Adobe Devanagari" panose="02040503050201020203" pitchFamily="18" charset="0"/>
                <a:cs typeface="Adobe Devanagari" panose="02040503050201020203" pitchFamily="18" charset="0"/>
              </a:rPr>
              <a:t>Abi andmise korraldus SHS-s</a:t>
            </a:r>
            <a:endParaRPr lang="et-EE" b="1" dirty="0">
              <a:solidFill>
                <a:schemeClr val="tx2"/>
              </a:solidFill>
              <a:latin typeface="Adobe Devanagari" panose="02040503050201020203" pitchFamily="18" charset="0"/>
              <a:cs typeface="Adobe Devanagari" panose="02040503050201020203" pitchFamily="18" charset="0"/>
            </a:endParaRPr>
          </a:p>
        </p:txBody>
      </p:sp>
      <p:sp>
        <p:nvSpPr>
          <p:cNvPr id="3" name="Sisu kohatäide 2"/>
          <p:cNvSpPr>
            <a:spLocks noGrp="1"/>
          </p:cNvSpPr>
          <p:nvPr>
            <p:ph idx="1"/>
          </p:nvPr>
        </p:nvSpPr>
        <p:spPr/>
        <p:txBody>
          <a:bodyPr/>
          <a:lstStyle/>
          <a:p>
            <a:pPr>
              <a:buClr>
                <a:schemeClr val="accent2"/>
              </a:buClr>
            </a:pPr>
            <a:r>
              <a:rPr lang="et-EE" sz="2800" b="1" dirty="0">
                <a:solidFill>
                  <a:schemeClr val="tx1">
                    <a:lumMod val="75000"/>
                    <a:lumOff val="25000"/>
                  </a:schemeClr>
                </a:solidFill>
                <a:latin typeface="Adobe Devanagari" panose="02040503050201020203" pitchFamily="18" charset="0"/>
                <a:cs typeface="Adobe Devanagari" panose="02040503050201020203" pitchFamily="18" charset="0"/>
              </a:rPr>
              <a:t>Taotluse esitamine/abivajajast teate saamine</a:t>
            </a:r>
          </a:p>
          <a:p>
            <a:pPr>
              <a:buClr>
                <a:schemeClr val="accent2"/>
              </a:buClr>
            </a:pPr>
            <a:r>
              <a:rPr lang="et-EE" sz="2800" b="1" dirty="0">
                <a:solidFill>
                  <a:schemeClr val="tx1">
                    <a:lumMod val="75000"/>
                    <a:lumOff val="25000"/>
                  </a:schemeClr>
                </a:solidFill>
                <a:latin typeface="Adobe Devanagari" panose="02040503050201020203" pitchFamily="18" charset="0"/>
                <a:cs typeface="Adobe Devanagari" panose="02040503050201020203" pitchFamily="18" charset="0"/>
              </a:rPr>
              <a:t>Abivajaduse tuvastamine</a:t>
            </a:r>
          </a:p>
          <a:p>
            <a:pPr>
              <a:buClr>
                <a:schemeClr val="accent2"/>
              </a:buClr>
            </a:pPr>
            <a:r>
              <a:rPr lang="et-EE" sz="2800" b="1" dirty="0">
                <a:solidFill>
                  <a:schemeClr val="tx1">
                    <a:lumMod val="75000"/>
                    <a:lumOff val="25000"/>
                  </a:schemeClr>
                </a:solidFill>
                <a:latin typeface="Adobe Devanagari" panose="02040503050201020203" pitchFamily="18" charset="0"/>
                <a:cs typeface="Adobe Devanagari" panose="02040503050201020203" pitchFamily="18" charset="0"/>
              </a:rPr>
              <a:t>Abi korraldamine</a:t>
            </a:r>
          </a:p>
          <a:p>
            <a:pPr lvl="1">
              <a:buClr>
                <a:schemeClr val="accent2"/>
              </a:buClr>
              <a:buFont typeface="Wingdings" panose="05000000000000000000" pitchFamily="2" charset="2"/>
              <a:buChar char="ü"/>
            </a:pPr>
            <a:r>
              <a:rPr lang="et-EE" sz="2800" b="1" dirty="0">
                <a:solidFill>
                  <a:schemeClr val="tx1">
                    <a:lumMod val="75000"/>
                    <a:lumOff val="25000"/>
                  </a:schemeClr>
                </a:solidFill>
                <a:latin typeface="Adobe Devanagari" panose="02040503050201020203" pitchFamily="18" charset="0"/>
                <a:cs typeface="Adobe Devanagari" panose="02040503050201020203" pitchFamily="18" charset="0"/>
              </a:rPr>
              <a:t>abivajadusele vastava sotsiaalteenuse pakkumine</a:t>
            </a:r>
          </a:p>
          <a:p>
            <a:pPr lvl="1">
              <a:buClr>
                <a:schemeClr val="accent2"/>
              </a:buClr>
              <a:buFont typeface="Wingdings" panose="05000000000000000000" pitchFamily="2" charset="2"/>
              <a:buChar char="ü"/>
            </a:pPr>
            <a:r>
              <a:rPr lang="et-EE" sz="2800" b="1" dirty="0">
                <a:solidFill>
                  <a:schemeClr val="tx1">
                    <a:lumMod val="75000"/>
                    <a:lumOff val="25000"/>
                  </a:schemeClr>
                </a:solidFill>
                <a:latin typeface="Adobe Devanagari" panose="02040503050201020203" pitchFamily="18" charset="0"/>
                <a:cs typeface="Adobe Devanagari" panose="02040503050201020203" pitchFamily="18" charset="0"/>
              </a:rPr>
              <a:t>sotsiaalteenuse </a:t>
            </a:r>
            <a:r>
              <a:rPr lang="et-EE" sz="2800" b="1" dirty="0" err="1">
                <a:solidFill>
                  <a:schemeClr val="tx1">
                    <a:lumMod val="75000"/>
                    <a:lumOff val="25000"/>
                  </a:schemeClr>
                </a:solidFill>
                <a:latin typeface="Adobe Devanagari" panose="02040503050201020203" pitchFamily="18" charset="0"/>
                <a:cs typeface="Adobe Devanagari" panose="02040503050201020203" pitchFamily="18" charset="0"/>
              </a:rPr>
              <a:t>osutaja</a:t>
            </a:r>
            <a:r>
              <a:rPr lang="et-EE" sz="2800" b="1" dirty="0">
                <a:solidFill>
                  <a:schemeClr val="tx1">
                    <a:lumMod val="75000"/>
                    <a:lumOff val="25000"/>
                  </a:schemeClr>
                </a:solidFill>
                <a:latin typeface="Adobe Devanagari" panose="02040503050201020203" pitchFamily="18" charset="0"/>
                <a:cs typeface="Adobe Devanagari" panose="02040503050201020203" pitchFamily="18" charset="0"/>
              </a:rPr>
              <a:t> leidmine</a:t>
            </a:r>
          </a:p>
          <a:p>
            <a:pPr lvl="1">
              <a:buClr>
                <a:schemeClr val="accent2"/>
              </a:buClr>
              <a:buFont typeface="Wingdings" panose="05000000000000000000" pitchFamily="2" charset="2"/>
              <a:buChar char="ü"/>
            </a:pPr>
            <a:r>
              <a:rPr lang="et-EE" sz="2800" b="1" dirty="0">
                <a:solidFill>
                  <a:schemeClr val="tx1">
                    <a:lumMod val="75000"/>
                    <a:lumOff val="25000"/>
                  </a:schemeClr>
                </a:solidFill>
                <a:latin typeface="Adobe Devanagari" panose="02040503050201020203" pitchFamily="18" charset="0"/>
                <a:cs typeface="Adobe Devanagari" panose="02040503050201020203" pitchFamily="18" charset="0"/>
              </a:rPr>
              <a:t>tasu sotsiaalteenuse eest</a:t>
            </a:r>
          </a:p>
          <a:p>
            <a:endParaRPr lang="et-EE" dirty="0"/>
          </a:p>
        </p:txBody>
      </p:sp>
    </p:spTree>
    <p:extLst>
      <p:ext uri="{BB962C8B-B14F-4D97-AF65-F5344CB8AC3E}">
        <p14:creationId xmlns:p14="http://schemas.microsoft.com/office/powerpoint/2010/main" val="4124146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1071563" y="1305342"/>
            <a:ext cx="9958387" cy="4401205"/>
          </a:xfrm>
          <a:prstGeom prst="rect">
            <a:avLst/>
          </a:prstGeom>
        </p:spPr>
        <p:txBody>
          <a:bodyPr wrap="square">
            <a:spAutoFit/>
          </a:bodyPr>
          <a:lstStyle/>
          <a:p>
            <a:pPr>
              <a:buClr>
                <a:schemeClr val="accent2"/>
              </a:buClr>
            </a:pPr>
            <a:r>
              <a:rPr lang="et-EE" sz="2800" b="1" dirty="0">
                <a:solidFill>
                  <a:schemeClr val="tx1">
                    <a:lumMod val="75000"/>
                    <a:lumOff val="25000"/>
                  </a:schemeClr>
                </a:solidFill>
                <a:latin typeface="Adobe Devanagari" panose="02040503050201020203" pitchFamily="18" charset="0"/>
                <a:cs typeface="Adobe Devanagari" panose="02040503050201020203" pitchFamily="18" charset="0"/>
              </a:rPr>
              <a:t>M</a:t>
            </a:r>
            <a:r>
              <a:rPr lang="et-EE" sz="2800" b="1" dirty="0" smtClean="0">
                <a:solidFill>
                  <a:schemeClr val="tx1">
                    <a:lumMod val="75000"/>
                    <a:lumOff val="25000"/>
                  </a:schemeClr>
                </a:solidFill>
                <a:latin typeface="Adobe Devanagari" panose="02040503050201020203" pitchFamily="18" charset="0"/>
                <a:cs typeface="Adobe Devanagari" panose="02040503050201020203" pitchFamily="18" charset="0"/>
              </a:rPr>
              <a:t>enetlus lõppeb </a:t>
            </a:r>
            <a:r>
              <a:rPr lang="et-EE" sz="2800" b="1" dirty="0">
                <a:latin typeface="Adobe Devanagari" panose="02040503050201020203" pitchFamily="18" charset="0"/>
                <a:cs typeface="Adobe Devanagari" panose="02040503050201020203" pitchFamily="18" charset="0"/>
              </a:rPr>
              <a:t>kirjaliku haldusaktiga, kus on kirjas, kas inimesel on õigus mingit teenust saada või mitte (põhjendused, kaalutlused) (HMS § </a:t>
            </a:r>
            <a:r>
              <a:rPr lang="et-EE" sz="2800" b="1" dirty="0" smtClean="0">
                <a:latin typeface="Adobe Devanagari" panose="02040503050201020203" pitchFamily="18" charset="0"/>
                <a:cs typeface="Adobe Devanagari" panose="02040503050201020203" pitchFamily="18" charset="0"/>
              </a:rPr>
              <a:t>56)</a:t>
            </a:r>
          </a:p>
          <a:p>
            <a:pPr>
              <a:buClr>
                <a:schemeClr val="accent2"/>
              </a:buClr>
            </a:pPr>
            <a:endParaRPr lang="et-EE" sz="2800" b="1" dirty="0">
              <a:latin typeface="Adobe Devanagari" panose="02040503050201020203" pitchFamily="18" charset="0"/>
              <a:cs typeface="Adobe Devanagari" panose="02040503050201020203" pitchFamily="18" charset="0"/>
            </a:endParaRPr>
          </a:p>
          <a:p>
            <a:pPr>
              <a:buClr>
                <a:schemeClr val="accent2"/>
              </a:buClr>
            </a:pPr>
            <a:r>
              <a:rPr lang="en-GB" sz="2800" b="1" dirty="0" err="1" smtClean="0">
                <a:latin typeface="Adobe Devanagari" panose="02040503050201020203" pitchFamily="18" charset="0"/>
                <a:cs typeface="Adobe Devanagari" panose="02040503050201020203" pitchFamily="18" charset="0"/>
              </a:rPr>
              <a:t>Otsus</a:t>
            </a:r>
            <a:r>
              <a:rPr lang="en-GB" sz="2800" b="1" dirty="0" smtClean="0">
                <a:latin typeface="Adobe Devanagari" panose="02040503050201020203" pitchFamily="18" charset="0"/>
                <a:cs typeface="Adobe Devanagari" panose="02040503050201020203" pitchFamily="18" charset="0"/>
              </a:rPr>
              <a:t> </a:t>
            </a:r>
            <a:r>
              <a:rPr lang="en-GB" sz="2800" b="1" dirty="0" err="1">
                <a:latin typeface="Adobe Devanagari" panose="02040503050201020203" pitchFamily="18" charset="0"/>
                <a:cs typeface="Adobe Devanagari" panose="02040503050201020203" pitchFamily="18" charset="0"/>
              </a:rPr>
              <a:t>tuleb</a:t>
            </a:r>
            <a:r>
              <a:rPr lang="en-GB" sz="2800" b="1" dirty="0">
                <a:latin typeface="Adobe Devanagari" panose="02040503050201020203" pitchFamily="18" charset="0"/>
                <a:cs typeface="Adobe Devanagari" panose="02040503050201020203" pitchFamily="18" charset="0"/>
              </a:rPr>
              <a:t> </a:t>
            </a:r>
            <a:r>
              <a:rPr lang="en-GB" sz="2800" b="1" dirty="0" err="1">
                <a:latin typeface="Adobe Devanagari" panose="02040503050201020203" pitchFamily="18" charset="0"/>
                <a:cs typeface="Adobe Devanagari" panose="02040503050201020203" pitchFamily="18" charset="0"/>
              </a:rPr>
              <a:t>teha</a:t>
            </a:r>
            <a:r>
              <a:rPr lang="en-GB" sz="2800" b="1" dirty="0">
                <a:latin typeface="Adobe Devanagari" panose="02040503050201020203" pitchFamily="18" charset="0"/>
                <a:cs typeface="Adobe Devanagari" panose="02040503050201020203" pitchFamily="18" charset="0"/>
              </a:rPr>
              <a:t> 10 </a:t>
            </a:r>
            <a:r>
              <a:rPr lang="en-GB" sz="2800" b="1" dirty="0" err="1">
                <a:latin typeface="Adobe Devanagari" panose="02040503050201020203" pitchFamily="18" charset="0"/>
                <a:cs typeface="Adobe Devanagari" panose="02040503050201020203" pitchFamily="18" charset="0"/>
              </a:rPr>
              <a:t>tööpäeva</a:t>
            </a:r>
            <a:r>
              <a:rPr lang="en-GB" sz="2800" b="1" dirty="0">
                <a:latin typeface="Adobe Devanagari" panose="02040503050201020203" pitchFamily="18" charset="0"/>
                <a:cs typeface="Adobe Devanagari" panose="02040503050201020203" pitchFamily="18" charset="0"/>
              </a:rPr>
              <a:t> </a:t>
            </a:r>
            <a:r>
              <a:rPr lang="en-GB" sz="2800" b="1" dirty="0" err="1">
                <a:latin typeface="Adobe Devanagari" panose="02040503050201020203" pitchFamily="18" charset="0"/>
                <a:cs typeface="Adobe Devanagari" panose="02040503050201020203" pitchFamily="18" charset="0"/>
              </a:rPr>
              <a:t>jooksul</a:t>
            </a:r>
            <a:r>
              <a:rPr lang="en-GB" sz="2800" b="1" dirty="0">
                <a:latin typeface="Adobe Devanagari" panose="02040503050201020203" pitchFamily="18" charset="0"/>
                <a:cs typeface="Adobe Devanagari" panose="02040503050201020203" pitchFamily="18" charset="0"/>
              </a:rPr>
              <a:t> </a:t>
            </a:r>
            <a:r>
              <a:rPr lang="en-GB" sz="2800" b="1" dirty="0" err="1">
                <a:latin typeface="Adobe Devanagari" panose="02040503050201020203" pitchFamily="18" charset="0"/>
                <a:cs typeface="Adobe Devanagari" panose="02040503050201020203" pitchFamily="18" charset="0"/>
              </a:rPr>
              <a:t>avalduse</a:t>
            </a:r>
            <a:r>
              <a:rPr lang="en-GB" sz="2800" b="1" dirty="0">
                <a:latin typeface="Adobe Devanagari" panose="02040503050201020203" pitchFamily="18" charset="0"/>
                <a:cs typeface="Adobe Devanagari" panose="02040503050201020203" pitchFamily="18" charset="0"/>
              </a:rPr>
              <a:t> </a:t>
            </a:r>
            <a:r>
              <a:rPr lang="en-GB" sz="2800" b="1" dirty="0" err="1">
                <a:latin typeface="Adobe Devanagari" panose="02040503050201020203" pitchFamily="18" charset="0"/>
                <a:cs typeface="Adobe Devanagari" panose="02040503050201020203" pitchFamily="18" charset="0"/>
              </a:rPr>
              <a:t>saamisest</a:t>
            </a:r>
            <a:r>
              <a:rPr lang="en-GB" sz="2800" b="1" dirty="0">
                <a:latin typeface="Adobe Devanagari" panose="02040503050201020203" pitchFamily="18" charset="0"/>
                <a:cs typeface="Adobe Devanagari" panose="02040503050201020203" pitchFamily="18" charset="0"/>
              </a:rPr>
              <a:t> (SÜS § 25 </a:t>
            </a:r>
            <a:r>
              <a:rPr lang="en-GB" sz="2800" b="1" dirty="0" err="1">
                <a:latin typeface="Adobe Devanagari" panose="02040503050201020203" pitchFamily="18" charset="0"/>
                <a:cs typeface="Adobe Devanagari" panose="02040503050201020203" pitchFamily="18" charset="0"/>
              </a:rPr>
              <a:t>lg</a:t>
            </a:r>
            <a:r>
              <a:rPr lang="en-GB" sz="2800" b="1" dirty="0">
                <a:latin typeface="Adobe Devanagari" panose="02040503050201020203" pitchFamily="18" charset="0"/>
                <a:cs typeface="Adobe Devanagari" panose="02040503050201020203" pitchFamily="18" charset="0"/>
              </a:rPr>
              <a:t> </a:t>
            </a:r>
            <a:r>
              <a:rPr lang="en-GB" sz="2800" b="1" dirty="0" smtClean="0">
                <a:latin typeface="Adobe Devanagari" panose="02040503050201020203" pitchFamily="18" charset="0"/>
                <a:cs typeface="Adobe Devanagari" panose="02040503050201020203" pitchFamily="18" charset="0"/>
              </a:rPr>
              <a:t>1)</a:t>
            </a:r>
            <a:endParaRPr lang="et-EE" sz="2800" b="1" dirty="0" smtClean="0">
              <a:latin typeface="Adobe Devanagari" panose="02040503050201020203" pitchFamily="18" charset="0"/>
              <a:cs typeface="Adobe Devanagari" panose="02040503050201020203" pitchFamily="18" charset="0"/>
            </a:endParaRPr>
          </a:p>
          <a:p>
            <a:pPr>
              <a:buClr>
                <a:schemeClr val="accent2"/>
              </a:buClr>
            </a:pPr>
            <a:endParaRPr lang="et-EE" sz="2800" b="1" dirty="0">
              <a:latin typeface="Adobe Devanagari" panose="02040503050201020203" pitchFamily="18" charset="0"/>
              <a:cs typeface="Adobe Devanagari" panose="02040503050201020203" pitchFamily="18" charset="0"/>
            </a:endParaRPr>
          </a:p>
          <a:p>
            <a:pPr>
              <a:buClr>
                <a:schemeClr val="accent2"/>
              </a:buClr>
            </a:pPr>
            <a:r>
              <a:rPr lang="et-EE" sz="2800" b="1" dirty="0" smtClean="0">
                <a:latin typeface="Adobe Devanagari" panose="02040503050201020203" pitchFamily="18" charset="0"/>
                <a:cs typeface="Adobe Devanagari" panose="02040503050201020203" pitchFamily="18" charset="0"/>
              </a:rPr>
              <a:t>Haldusakti peale võib esitada vaide </a:t>
            </a:r>
            <a:endParaRPr lang="et-EE" sz="2800" b="1" dirty="0">
              <a:latin typeface="Adobe Devanagari" panose="02040503050201020203" pitchFamily="18" charset="0"/>
              <a:cs typeface="Adobe Devanagari" panose="02040503050201020203" pitchFamily="18" charset="0"/>
            </a:endParaRPr>
          </a:p>
          <a:p>
            <a:pPr>
              <a:buClr>
                <a:schemeClr val="accent2"/>
              </a:buClr>
            </a:pPr>
            <a:endParaRPr lang="et-EE" sz="2800" b="1" dirty="0">
              <a:latin typeface="Adobe Devanagari" panose="02040503050201020203" pitchFamily="18" charset="0"/>
              <a:cs typeface="Adobe Devanagari" panose="02040503050201020203" pitchFamily="18" charset="0"/>
            </a:endParaRPr>
          </a:p>
          <a:p>
            <a:pPr>
              <a:buClr>
                <a:schemeClr val="accent2"/>
              </a:buClr>
            </a:pPr>
            <a:r>
              <a:rPr lang="et-EE" sz="2800" b="1" dirty="0" smtClean="0">
                <a:latin typeface="Adobe Devanagari" panose="02040503050201020203" pitchFamily="18" charset="0"/>
                <a:cs typeface="Adobe Devanagari" panose="02040503050201020203" pitchFamily="18" charset="0"/>
              </a:rPr>
              <a:t>Abi </a:t>
            </a:r>
            <a:r>
              <a:rPr lang="et-EE" sz="2800" b="1" dirty="0">
                <a:latin typeface="Adobe Devanagari" panose="02040503050201020203" pitchFamily="18" charset="0"/>
                <a:cs typeface="Adobe Devanagari" panose="02040503050201020203" pitchFamily="18" charset="0"/>
              </a:rPr>
              <a:t>tuleb inimesele anda mõistliku aja jooksul, </a:t>
            </a:r>
            <a:r>
              <a:rPr lang="et-EE" sz="2800" b="1" dirty="0">
                <a:solidFill>
                  <a:schemeClr val="tx1">
                    <a:lumMod val="75000"/>
                    <a:lumOff val="25000"/>
                  </a:schemeClr>
                </a:solidFill>
                <a:latin typeface="Adobe Devanagari" panose="02040503050201020203" pitchFamily="18" charset="0"/>
                <a:cs typeface="Adobe Devanagari" panose="02040503050201020203" pitchFamily="18" charset="0"/>
              </a:rPr>
              <a:t>st järjekorda raha ootele ei saa panna, koha ootele panek sõltub abivajaja olukorrast</a:t>
            </a:r>
          </a:p>
        </p:txBody>
      </p:sp>
    </p:spTree>
    <p:extLst>
      <p:ext uri="{BB962C8B-B14F-4D97-AF65-F5344CB8AC3E}">
        <p14:creationId xmlns:p14="http://schemas.microsoft.com/office/powerpoint/2010/main" val="1866071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66800" y="2057400"/>
            <a:ext cx="10058400" cy="3586162"/>
          </a:xfrm>
        </p:spPr>
        <p:txBody>
          <a:bodyPr>
            <a:normAutofit/>
          </a:bodyPr>
          <a:lstStyle/>
          <a:p>
            <a:pPr algn="ctr"/>
            <a:r>
              <a:rPr lang="et-EE" sz="5400" b="1" dirty="0" smtClean="0">
                <a:latin typeface="Adobe Devanagari" panose="02040503050201020203" pitchFamily="18" charset="0"/>
                <a:cs typeface="Adobe Devanagari" panose="02040503050201020203" pitchFamily="18" charset="0"/>
              </a:rPr>
              <a:t>Tänan!</a:t>
            </a:r>
            <a:r>
              <a:rPr lang="et-EE" b="1" dirty="0" smtClean="0">
                <a:latin typeface="Adobe Devanagari" panose="02040503050201020203" pitchFamily="18" charset="0"/>
                <a:cs typeface="Adobe Devanagari" panose="02040503050201020203" pitchFamily="18" charset="0"/>
              </a:rPr>
              <a:t/>
            </a:r>
            <a:br>
              <a:rPr lang="et-EE" b="1" dirty="0" smtClean="0">
                <a:latin typeface="Adobe Devanagari" panose="02040503050201020203" pitchFamily="18" charset="0"/>
                <a:cs typeface="Adobe Devanagari" panose="02040503050201020203" pitchFamily="18" charset="0"/>
              </a:rPr>
            </a:br>
            <a:r>
              <a:rPr lang="et-EE" b="1" dirty="0">
                <a:latin typeface="Adobe Devanagari" panose="02040503050201020203" pitchFamily="18" charset="0"/>
                <a:cs typeface="Adobe Devanagari" panose="02040503050201020203" pitchFamily="18" charset="0"/>
              </a:rPr>
              <a:t/>
            </a:r>
            <a:br>
              <a:rPr lang="et-EE" b="1" dirty="0">
                <a:latin typeface="Adobe Devanagari" panose="02040503050201020203" pitchFamily="18" charset="0"/>
                <a:cs typeface="Adobe Devanagari" panose="02040503050201020203" pitchFamily="18" charset="0"/>
              </a:rPr>
            </a:br>
            <a:r>
              <a:rPr lang="et-EE" b="1" dirty="0" smtClean="0">
                <a:latin typeface="Adobe Devanagari" panose="02040503050201020203" pitchFamily="18" charset="0"/>
                <a:cs typeface="Adobe Devanagari" panose="02040503050201020203" pitchFamily="18" charset="0"/>
              </a:rPr>
              <a:t>											</a:t>
            </a:r>
            <a:r>
              <a:rPr lang="et-EE" sz="3200" b="1" smtClean="0">
                <a:latin typeface="Roboto Condensed" panose="02000000000000000000" pitchFamily="2" charset="0"/>
                <a:ea typeface="Roboto Condensed" panose="02000000000000000000" pitchFamily="2" charset="0"/>
                <a:cs typeface="Roboto Condensed" panose="02000000000000000000" pitchFamily="2" charset="0"/>
              </a:rPr>
              <a:t>ulle.sihver@sotsiaalkindlustusamet.ee</a:t>
            </a:r>
            <a:endParaRPr lang="et-EE" sz="3200" b="1"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51366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stkülik 3"/>
          <p:cNvSpPr/>
          <p:nvPr/>
        </p:nvSpPr>
        <p:spPr>
          <a:xfrm>
            <a:off x="530352" y="1197864"/>
            <a:ext cx="11265408" cy="4524315"/>
          </a:xfrm>
          <a:prstGeom prst="rect">
            <a:avLst/>
          </a:prstGeom>
        </p:spPr>
        <p:txBody>
          <a:bodyPr wrap="square">
            <a:spAutoFit/>
          </a:bodyPr>
          <a:lstStyle/>
          <a:p>
            <a:pPr marL="285750" indent="-285750" algn="just">
              <a:buFont typeface="Wingdings" panose="05000000000000000000" pitchFamily="2" charset="2"/>
              <a:buChar char="v"/>
            </a:pPr>
            <a:r>
              <a:rPr lang="et-EE" sz="3600" dirty="0">
                <a:latin typeface="Adobe Devanagari" panose="02040503050201020203" pitchFamily="18" charset="0"/>
                <a:cs typeface="Adobe Devanagari" panose="02040503050201020203" pitchFamily="18" charset="0"/>
              </a:rPr>
              <a:t>Omavalitsusüksuse ülesanne on korraldada vallas või linnas </a:t>
            </a:r>
            <a:r>
              <a:rPr lang="et-EE" sz="3600" b="1" dirty="0">
                <a:solidFill>
                  <a:schemeClr val="tx2"/>
                </a:solidFill>
                <a:latin typeface="Adobe Devanagari" panose="02040503050201020203" pitchFamily="18" charset="0"/>
                <a:cs typeface="Adobe Devanagari" panose="02040503050201020203" pitchFamily="18" charset="0"/>
              </a:rPr>
              <a:t>sotsiaalteenuste osutamist</a:t>
            </a:r>
            <a:r>
              <a:rPr lang="et-EE" sz="3600" dirty="0">
                <a:latin typeface="Adobe Devanagari" panose="02040503050201020203" pitchFamily="18" charset="0"/>
                <a:cs typeface="Adobe Devanagari" panose="02040503050201020203" pitchFamily="18" charset="0"/>
              </a:rPr>
              <a:t>, </a:t>
            </a:r>
            <a:r>
              <a:rPr lang="et-EE" sz="3600" dirty="0">
                <a:solidFill>
                  <a:schemeClr val="accent1"/>
                </a:solidFill>
                <a:latin typeface="Adobe Devanagari" panose="02040503050201020203" pitchFamily="18" charset="0"/>
                <a:cs typeface="Adobe Devanagari" panose="02040503050201020203" pitchFamily="18" charset="0"/>
              </a:rPr>
              <a:t>sotsiaaltoetuste ja muu sotsiaalabi andmist, eakate hoolekannet, </a:t>
            </a:r>
            <a:r>
              <a:rPr lang="et-EE" sz="3600" dirty="0">
                <a:latin typeface="Adobe Devanagari" panose="02040503050201020203" pitchFamily="18" charset="0"/>
                <a:cs typeface="Adobe Devanagari" panose="02040503050201020203" pitchFamily="18" charset="0"/>
              </a:rPr>
              <a:t>kultuuri-, spordi- ja noorsootööd, elamu- ja kommunaalmajandust, veevarustust ja kanalisatsiooni, heakorda, jäätmehooldust, ruumilist planeerimist, valla- või linnasisest ühistransporti ning valla või linna teede ehitamist ja korrashoidu, kui need ülesanded ei ole seadusega antud kellegi teise </a:t>
            </a:r>
            <a:r>
              <a:rPr lang="et-EE" sz="3600" dirty="0" smtClean="0">
                <a:latin typeface="Adobe Devanagari" panose="02040503050201020203" pitchFamily="18" charset="0"/>
                <a:cs typeface="Adobe Devanagari" panose="02040503050201020203" pitchFamily="18" charset="0"/>
              </a:rPr>
              <a:t>täita</a:t>
            </a:r>
            <a:r>
              <a:rPr lang="et-EE" sz="3600" dirty="0">
                <a:latin typeface="Adobe Devanagari" panose="02040503050201020203" pitchFamily="18" charset="0"/>
                <a:cs typeface="Adobe Devanagari" panose="02040503050201020203" pitchFamily="18" charset="0"/>
              </a:rPr>
              <a:t> </a:t>
            </a:r>
            <a:r>
              <a:rPr lang="et-EE" sz="3600" dirty="0" smtClean="0">
                <a:latin typeface="Adobe Devanagari" panose="02040503050201020203" pitchFamily="18" charset="0"/>
                <a:cs typeface="Adobe Devanagari" panose="02040503050201020203" pitchFamily="18" charset="0"/>
              </a:rPr>
              <a:t>(KOKS § 6 lg 1)</a:t>
            </a:r>
            <a:endParaRPr lang="et-EE" sz="3300" dirty="0">
              <a:latin typeface="Adobe Devanagari" panose="02040503050201020203" pitchFamily="18" charset="0"/>
              <a:ea typeface="Roboto Condensed" panose="02000000000000000000" pitchFamily="2" charset="0"/>
              <a:cs typeface="Adobe Devanagari" panose="02040503050201020203" pitchFamily="18" charset="0"/>
            </a:endParaRPr>
          </a:p>
        </p:txBody>
      </p:sp>
    </p:spTree>
    <p:extLst>
      <p:ext uri="{BB962C8B-B14F-4D97-AF65-F5344CB8AC3E}">
        <p14:creationId xmlns:p14="http://schemas.microsoft.com/office/powerpoint/2010/main" val="3552575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solidFill>
                  <a:schemeClr val="tx2"/>
                </a:solidFill>
                <a:latin typeface="Adobe Devanagari" panose="02040503050201020203" pitchFamily="18" charset="0"/>
                <a:cs typeface="Adobe Devanagari" panose="02040503050201020203" pitchFamily="18" charset="0"/>
              </a:rPr>
              <a:t>Kohustuslikud sotsiaalteenused (13)</a:t>
            </a:r>
            <a:endParaRPr lang="et-EE" dirty="0">
              <a:solidFill>
                <a:schemeClr val="tx2"/>
              </a:solidFill>
            </a:endParaRPr>
          </a:p>
        </p:txBody>
      </p:sp>
      <p:sp>
        <p:nvSpPr>
          <p:cNvPr id="3" name="Teksti kohatäide 2"/>
          <p:cNvSpPr>
            <a:spLocks noGrp="1"/>
          </p:cNvSpPr>
          <p:nvPr>
            <p:ph type="body" idx="1"/>
          </p:nvPr>
        </p:nvSpPr>
        <p:spPr>
          <a:xfrm>
            <a:off x="1069848" y="1657350"/>
            <a:ext cx="4754880" cy="45719"/>
          </a:xfrm>
        </p:spPr>
        <p:txBody>
          <a:bodyPr>
            <a:normAutofit fontScale="25000" lnSpcReduction="20000"/>
          </a:bodyPr>
          <a:lstStyle/>
          <a:p>
            <a:endParaRPr lang="et-EE" dirty="0"/>
          </a:p>
        </p:txBody>
      </p:sp>
      <p:sp>
        <p:nvSpPr>
          <p:cNvPr id="4" name="Sisu kohatäide 3"/>
          <p:cNvSpPr>
            <a:spLocks noGrp="1"/>
          </p:cNvSpPr>
          <p:nvPr>
            <p:ph sz="half" idx="2"/>
          </p:nvPr>
        </p:nvSpPr>
        <p:spPr>
          <a:xfrm>
            <a:off x="1069848" y="1900238"/>
            <a:ext cx="4754880" cy="4056060"/>
          </a:xfrm>
        </p:spPr>
        <p:txBody>
          <a:bodyPr>
            <a:normAutofit lnSpcReduction="10000"/>
          </a:bodyPr>
          <a:lstStyle/>
          <a:p>
            <a:r>
              <a:rPr lang="et-EE" sz="2800" b="1" dirty="0">
                <a:solidFill>
                  <a:schemeClr val="tx2"/>
                </a:solidFill>
                <a:latin typeface="Adobe Devanagari" panose="02040503050201020203" pitchFamily="18" charset="0"/>
                <a:cs typeface="Adobe Devanagari" panose="02040503050201020203" pitchFamily="18" charset="0"/>
              </a:rPr>
              <a:t>isikliku abistaja teenus</a:t>
            </a:r>
          </a:p>
          <a:p>
            <a:r>
              <a:rPr lang="et-EE" sz="2800" b="1" dirty="0">
                <a:solidFill>
                  <a:schemeClr val="tx2"/>
                </a:solidFill>
                <a:latin typeface="Adobe Devanagari" panose="02040503050201020203" pitchFamily="18" charset="0"/>
                <a:cs typeface="Adobe Devanagari" panose="02040503050201020203" pitchFamily="18" charset="0"/>
              </a:rPr>
              <a:t>sotsiaaltransporditeenus</a:t>
            </a:r>
          </a:p>
          <a:p>
            <a:r>
              <a:rPr lang="et-EE" sz="2800" b="1" dirty="0">
                <a:solidFill>
                  <a:schemeClr val="tx2"/>
                </a:solidFill>
                <a:latin typeface="Adobe Devanagari" panose="02040503050201020203" pitchFamily="18" charset="0"/>
                <a:cs typeface="Adobe Devanagari" panose="02040503050201020203" pitchFamily="18" charset="0"/>
              </a:rPr>
              <a:t>eluruumi tagamine</a:t>
            </a:r>
          </a:p>
          <a:p>
            <a:r>
              <a:rPr lang="et-EE" sz="2800" b="1" dirty="0" smtClean="0">
                <a:solidFill>
                  <a:schemeClr val="accent1"/>
                </a:solidFill>
                <a:latin typeface="Adobe Devanagari" panose="02040503050201020203" pitchFamily="18" charset="0"/>
                <a:cs typeface="Adobe Devanagari" panose="02040503050201020203" pitchFamily="18" charset="0"/>
              </a:rPr>
              <a:t>tugiisikuteenus</a:t>
            </a:r>
            <a:endParaRPr lang="et-EE" sz="2800" b="1" dirty="0">
              <a:solidFill>
                <a:schemeClr val="accent1"/>
              </a:solidFill>
              <a:latin typeface="Adobe Devanagari" panose="02040503050201020203" pitchFamily="18" charset="0"/>
              <a:cs typeface="Adobe Devanagari" panose="02040503050201020203" pitchFamily="18" charset="0"/>
            </a:endParaRPr>
          </a:p>
          <a:p>
            <a:r>
              <a:rPr lang="et-EE" sz="2800" b="1" dirty="0">
                <a:solidFill>
                  <a:schemeClr val="accent1"/>
                </a:solidFill>
                <a:latin typeface="Adobe Devanagari" panose="02040503050201020203" pitchFamily="18" charset="0"/>
                <a:cs typeface="Adobe Devanagari" panose="02040503050201020203" pitchFamily="18" charset="0"/>
              </a:rPr>
              <a:t>täisealise isiku hooldus</a:t>
            </a:r>
          </a:p>
          <a:p>
            <a:r>
              <a:rPr lang="et-EE" sz="2800" b="1" dirty="0">
                <a:solidFill>
                  <a:schemeClr val="accent1"/>
                </a:solidFill>
                <a:latin typeface="Adobe Devanagari" panose="02040503050201020203" pitchFamily="18" charset="0"/>
                <a:cs typeface="Adobe Devanagari" panose="02040503050201020203" pitchFamily="18" charset="0"/>
              </a:rPr>
              <a:t>lapsehoiuteenus</a:t>
            </a:r>
          </a:p>
          <a:p>
            <a:r>
              <a:rPr lang="et-EE" sz="2800" b="1" dirty="0" smtClean="0">
                <a:latin typeface="Adobe Devanagari" panose="02040503050201020203" pitchFamily="18" charset="0"/>
                <a:cs typeface="Adobe Devanagari" panose="02040503050201020203" pitchFamily="18" charset="0"/>
              </a:rPr>
              <a:t>varjupaigateenus</a:t>
            </a:r>
            <a:endParaRPr lang="et-EE" sz="2800" b="1" dirty="0">
              <a:latin typeface="Adobe Devanagari" panose="02040503050201020203" pitchFamily="18" charset="0"/>
              <a:cs typeface="Adobe Devanagari" panose="02040503050201020203" pitchFamily="18" charset="0"/>
            </a:endParaRPr>
          </a:p>
          <a:p>
            <a:r>
              <a:rPr lang="et-EE" sz="2800" b="1" dirty="0">
                <a:latin typeface="Adobe Devanagari" panose="02040503050201020203" pitchFamily="18" charset="0"/>
                <a:cs typeface="Adobe Devanagari" panose="02040503050201020203" pitchFamily="18" charset="0"/>
              </a:rPr>
              <a:t>turvakoduteenus</a:t>
            </a:r>
          </a:p>
          <a:p>
            <a:endParaRPr lang="et-EE" dirty="0"/>
          </a:p>
        </p:txBody>
      </p:sp>
      <p:sp>
        <p:nvSpPr>
          <p:cNvPr id="5" name="Teksti kohatäide 4"/>
          <p:cNvSpPr>
            <a:spLocks noGrp="1"/>
          </p:cNvSpPr>
          <p:nvPr>
            <p:ph type="body" sz="quarter" idx="3"/>
          </p:nvPr>
        </p:nvSpPr>
        <p:spPr>
          <a:xfrm>
            <a:off x="6373368" y="1703069"/>
            <a:ext cx="4754880" cy="45719"/>
          </a:xfrm>
        </p:spPr>
        <p:txBody>
          <a:bodyPr>
            <a:normAutofit fontScale="25000" lnSpcReduction="20000"/>
          </a:bodyPr>
          <a:lstStyle/>
          <a:p>
            <a:endParaRPr lang="et-EE" dirty="0"/>
          </a:p>
        </p:txBody>
      </p:sp>
      <p:sp>
        <p:nvSpPr>
          <p:cNvPr id="6" name="Sisu kohatäide 5"/>
          <p:cNvSpPr>
            <a:spLocks noGrp="1"/>
          </p:cNvSpPr>
          <p:nvPr>
            <p:ph sz="quarter" idx="4"/>
          </p:nvPr>
        </p:nvSpPr>
        <p:spPr>
          <a:xfrm>
            <a:off x="6373368" y="1900238"/>
            <a:ext cx="4754880" cy="4056743"/>
          </a:xfrm>
        </p:spPr>
        <p:txBody>
          <a:bodyPr>
            <a:normAutofit/>
          </a:bodyPr>
          <a:lstStyle/>
          <a:p>
            <a:r>
              <a:rPr lang="et-EE" sz="2800" b="1" dirty="0" smtClean="0">
                <a:latin typeface="Adobe Devanagari" panose="02040503050201020203" pitchFamily="18" charset="0"/>
                <a:cs typeface="Adobe Devanagari" panose="02040503050201020203" pitchFamily="18" charset="0"/>
              </a:rPr>
              <a:t>võlanõustamine</a:t>
            </a:r>
            <a:endParaRPr lang="et-EE" sz="2800" b="1" dirty="0">
              <a:latin typeface="Adobe Devanagari" panose="02040503050201020203" pitchFamily="18" charset="0"/>
              <a:cs typeface="Adobe Devanagari" panose="02040503050201020203" pitchFamily="18" charset="0"/>
            </a:endParaRPr>
          </a:p>
          <a:p>
            <a:r>
              <a:rPr lang="et-EE" sz="2800" b="1" dirty="0" smtClean="0">
                <a:latin typeface="Adobe Devanagari" panose="02040503050201020203" pitchFamily="18" charset="0"/>
                <a:cs typeface="Adobe Devanagari" panose="02040503050201020203" pitchFamily="18" charset="0"/>
              </a:rPr>
              <a:t>asendushooldusteenus</a:t>
            </a:r>
            <a:endParaRPr lang="et-EE" sz="2800" b="1" dirty="0">
              <a:latin typeface="Adobe Devanagari" panose="02040503050201020203" pitchFamily="18" charset="0"/>
              <a:cs typeface="Adobe Devanagari" panose="02040503050201020203" pitchFamily="18" charset="0"/>
            </a:endParaRPr>
          </a:p>
          <a:p>
            <a:r>
              <a:rPr lang="et-EE" sz="2800" b="1" dirty="0" err="1">
                <a:latin typeface="Adobe Devanagari" panose="02040503050201020203" pitchFamily="18" charset="0"/>
                <a:cs typeface="Adobe Devanagari" panose="02040503050201020203" pitchFamily="18" charset="0"/>
              </a:rPr>
              <a:t>järelhooldusteenus</a:t>
            </a:r>
            <a:endParaRPr lang="et-EE" sz="2800" b="1" dirty="0">
              <a:latin typeface="Adobe Devanagari" panose="02040503050201020203" pitchFamily="18" charset="0"/>
              <a:cs typeface="Adobe Devanagari" panose="02040503050201020203" pitchFamily="18" charset="0"/>
            </a:endParaRPr>
          </a:p>
          <a:p>
            <a:r>
              <a:rPr lang="et-EE" sz="2800" b="1" dirty="0">
                <a:latin typeface="Adobe Devanagari" panose="02040503050201020203" pitchFamily="18" charset="0"/>
                <a:cs typeface="Adobe Devanagari" panose="02040503050201020203" pitchFamily="18" charset="0"/>
              </a:rPr>
              <a:t>koduteenus</a:t>
            </a:r>
          </a:p>
          <a:p>
            <a:r>
              <a:rPr lang="et-EE" sz="2800" b="1" dirty="0">
                <a:latin typeface="Adobe Devanagari" panose="02040503050201020203" pitchFamily="18" charset="0"/>
                <a:cs typeface="Adobe Devanagari" panose="02040503050201020203" pitchFamily="18" charset="0"/>
              </a:rPr>
              <a:t>väljaspool kodu osutatav </a:t>
            </a:r>
            <a:r>
              <a:rPr lang="et-EE" sz="2800" b="1" dirty="0" err="1">
                <a:latin typeface="Adobe Devanagari" panose="02040503050201020203" pitchFamily="18" charset="0"/>
                <a:cs typeface="Adobe Devanagari" panose="02040503050201020203" pitchFamily="18" charset="0"/>
              </a:rPr>
              <a:t>üldhooldusteenus</a:t>
            </a:r>
            <a:endParaRPr lang="et-EE" sz="2800" b="1" dirty="0">
              <a:latin typeface="Adobe Devanagari" panose="02040503050201020203" pitchFamily="18" charset="0"/>
              <a:cs typeface="Adobe Devanagari" panose="02040503050201020203" pitchFamily="18" charset="0"/>
            </a:endParaRPr>
          </a:p>
          <a:p>
            <a:endParaRPr lang="et-EE" sz="2400" dirty="0"/>
          </a:p>
        </p:txBody>
      </p:sp>
    </p:spTree>
    <p:extLst>
      <p:ext uri="{BB962C8B-B14F-4D97-AF65-F5344CB8AC3E}">
        <p14:creationId xmlns:p14="http://schemas.microsoft.com/office/powerpoint/2010/main" val="2958143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66800" y="642594"/>
            <a:ext cx="10058400" cy="900456"/>
          </a:xfrm>
        </p:spPr>
        <p:txBody>
          <a:bodyPr>
            <a:normAutofit/>
          </a:bodyPr>
          <a:lstStyle/>
          <a:p>
            <a:r>
              <a:rPr lang="et-EE" sz="3600" b="1" dirty="0" smtClean="0">
                <a:solidFill>
                  <a:schemeClr val="tx2"/>
                </a:solidFill>
                <a:latin typeface="Adobe Devanagari" panose="02040503050201020203" pitchFamily="18" charset="0"/>
                <a:cs typeface="Adobe Devanagari" panose="02040503050201020203" pitchFamily="18" charset="0"/>
              </a:rPr>
              <a:t>Isikliku abistaja teenus (eesmärk ja sisu)</a:t>
            </a:r>
            <a:endParaRPr lang="et-EE" sz="3600" b="1" dirty="0">
              <a:solidFill>
                <a:schemeClr val="tx2"/>
              </a:solidFill>
              <a:latin typeface="Adobe Devanagari" panose="02040503050201020203" pitchFamily="18" charset="0"/>
              <a:cs typeface="Adobe Devanagari" panose="02040503050201020203" pitchFamily="18" charset="0"/>
            </a:endParaRPr>
          </a:p>
        </p:txBody>
      </p:sp>
      <p:sp>
        <p:nvSpPr>
          <p:cNvPr id="3" name="Sisu kohatäide 2"/>
          <p:cNvSpPr>
            <a:spLocks noGrp="1"/>
          </p:cNvSpPr>
          <p:nvPr>
            <p:ph idx="1"/>
          </p:nvPr>
        </p:nvSpPr>
        <p:spPr>
          <a:xfrm>
            <a:off x="1066800" y="1285875"/>
            <a:ext cx="10058400" cy="5000625"/>
          </a:xfrm>
        </p:spPr>
        <p:txBody>
          <a:bodyPr>
            <a:noAutofit/>
          </a:bodyPr>
          <a:lstStyle/>
          <a:p>
            <a:r>
              <a:rPr lang="et-EE" sz="2400" b="1" u="sng" dirty="0" smtClean="0">
                <a:latin typeface="Adobe Devanagari" panose="02040503050201020203" pitchFamily="18" charset="0"/>
                <a:cs typeface="Adobe Devanagari" panose="02040503050201020203" pitchFamily="18" charset="0"/>
              </a:rPr>
              <a:t>Isikliku</a:t>
            </a:r>
            <a:r>
              <a:rPr lang="et-EE" sz="2400" b="1" u="sng" dirty="0">
                <a:latin typeface="Adobe Devanagari" panose="02040503050201020203" pitchFamily="18" charset="0"/>
                <a:cs typeface="Adobe Devanagari" panose="02040503050201020203" pitchFamily="18" charset="0"/>
              </a:rPr>
              <a:t> abistaja </a:t>
            </a:r>
            <a:r>
              <a:rPr lang="et-EE" sz="2400" b="1" u="sng" dirty="0" smtClean="0">
                <a:latin typeface="Adobe Devanagari" panose="02040503050201020203" pitchFamily="18" charset="0"/>
                <a:cs typeface="Adobe Devanagari" panose="02040503050201020203" pitchFamily="18" charset="0"/>
              </a:rPr>
              <a:t>teenuse eesmärk on </a:t>
            </a:r>
          </a:p>
          <a:p>
            <a:pPr marL="0" indent="0">
              <a:buNone/>
            </a:pPr>
            <a:r>
              <a:rPr lang="et-EE" sz="2400" b="1" dirty="0" smtClean="0">
                <a:latin typeface="Adobe Devanagari" panose="02040503050201020203" pitchFamily="18" charset="0"/>
                <a:cs typeface="Adobe Devanagari" panose="02040503050201020203" pitchFamily="18" charset="0"/>
              </a:rPr>
              <a:t>suurendada puude </a:t>
            </a:r>
            <a:r>
              <a:rPr lang="et-EE" sz="2400" b="1" dirty="0">
                <a:latin typeface="Adobe Devanagari" panose="02040503050201020203" pitchFamily="18" charset="0"/>
                <a:cs typeface="Adobe Devanagari" panose="02040503050201020203" pitchFamily="18" charset="0"/>
              </a:rPr>
              <a:t>tõttu füüsilist </a:t>
            </a:r>
            <a:r>
              <a:rPr lang="et-EE" sz="2400" b="1" dirty="0" err="1">
                <a:latin typeface="Adobe Devanagari" panose="02040503050201020203" pitchFamily="18" charset="0"/>
                <a:cs typeface="Adobe Devanagari" panose="02040503050201020203" pitchFamily="18" charset="0"/>
              </a:rPr>
              <a:t>kõrvalabi</a:t>
            </a:r>
            <a:r>
              <a:rPr lang="et-EE" sz="2400" b="1" dirty="0">
                <a:latin typeface="Adobe Devanagari" panose="02040503050201020203" pitchFamily="18" charset="0"/>
                <a:cs typeface="Adobe Devanagari" panose="02040503050201020203" pitchFamily="18" charset="0"/>
              </a:rPr>
              <a:t> vajava </a:t>
            </a:r>
            <a:r>
              <a:rPr lang="et-EE" sz="2400" b="1" u="sng" dirty="0">
                <a:latin typeface="Adobe Devanagari" panose="02040503050201020203" pitchFamily="18" charset="0"/>
                <a:cs typeface="Adobe Devanagari" panose="02040503050201020203" pitchFamily="18" charset="0"/>
              </a:rPr>
              <a:t>täisealise isiku </a:t>
            </a:r>
            <a:r>
              <a:rPr lang="et-EE" sz="2400" b="1" dirty="0">
                <a:latin typeface="Adobe Devanagari" panose="02040503050201020203" pitchFamily="18" charset="0"/>
                <a:cs typeface="Adobe Devanagari" panose="02040503050201020203" pitchFamily="18" charset="0"/>
              </a:rPr>
              <a:t>iseseisvat toimetulekut ja osalemist kõigis eluvaldkondades, </a:t>
            </a:r>
            <a:endParaRPr lang="et-EE" sz="2400" b="1" dirty="0" smtClean="0">
              <a:latin typeface="Adobe Devanagari" panose="02040503050201020203" pitchFamily="18" charset="0"/>
              <a:cs typeface="Adobe Devanagari" panose="02040503050201020203" pitchFamily="18" charset="0"/>
            </a:endParaRPr>
          </a:p>
          <a:p>
            <a:pPr marL="0" indent="0">
              <a:buNone/>
            </a:pPr>
            <a:r>
              <a:rPr lang="et-EE" sz="2400" b="1" dirty="0" smtClean="0">
                <a:latin typeface="Adobe Devanagari" panose="02040503050201020203" pitchFamily="18" charset="0"/>
                <a:cs typeface="Adobe Devanagari" panose="02040503050201020203" pitchFamily="18" charset="0"/>
              </a:rPr>
              <a:t>vähendada </a:t>
            </a:r>
            <a:r>
              <a:rPr lang="et-EE" sz="2400" b="1" dirty="0">
                <a:latin typeface="Adobe Devanagari" panose="02040503050201020203" pitchFamily="18" charset="0"/>
                <a:cs typeface="Adobe Devanagari" panose="02040503050201020203" pitchFamily="18" charset="0"/>
              </a:rPr>
              <a:t>teenust saava isiku seadusjärgsete hooldajate hoolduskoormust.</a:t>
            </a:r>
          </a:p>
          <a:p>
            <a:r>
              <a:rPr lang="et-EE" sz="2400" b="1" dirty="0">
                <a:latin typeface="Adobe Devanagari" panose="02040503050201020203" pitchFamily="18" charset="0"/>
                <a:cs typeface="Adobe Devanagari" panose="02040503050201020203" pitchFamily="18" charset="0"/>
              </a:rPr>
              <a:t> </a:t>
            </a:r>
            <a:r>
              <a:rPr lang="et-EE" sz="2400" b="1" dirty="0" smtClean="0">
                <a:latin typeface="Adobe Devanagari" panose="02040503050201020203" pitchFamily="18" charset="0"/>
                <a:cs typeface="Adobe Devanagari" panose="02040503050201020203" pitchFamily="18" charset="0"/>
              </a:rPr>
              <a:t>Teenuse </a:t>
            </a:r>
            <a:r>
              <a:rPr lang="et-EE" sz="2400" b="1" dirty="0">
                <a:latin typeface="Adobe Devanagari" panose="02040503050201020203" pitchFamily="18" charset="0"/>
                <a:cs typeface="Adobe Devanagari" panose="02040503050201020203" pitchFamily="18" charset="0"/>
              </a:rPr>
              <a:t>osutamisel abistatakse teenuse saajat tegevustes, mille sooritamiseks vajab isik puude tõttu füüsilist </a:t>
            </a:r>
            <a:r>
              <a:rPr lang="et-EE" sz="2400" b="1" dirty="0" err="1">
                <a:latin typeface="Adobe Devanagari" panose="02040503050201020203" pitchFamily="18" charset="0"/>
                <a:cs typeface="Adobe Devanagari" panose="02040503050201020203" pitchFamily="18" charset="0"/>
              </a:rPr>
              <a:t>kõrvalabi</a:t>
            </a:r>
            <a:r>
              <a:rPr lang="et-EE" sz="2400" b="1" dirty="0">
                <a:latin typeface="Adobe Devanagari" panose="02040503050201020203" pitchFamily="18" charset="0"/>
                <a:cs typeface="Adobe Devanagari" panose="02040503050201020203" pitchFamily="18" charset="0"/>
              </a:rPr>
              <a:t>. Isiklik abistaja aitab isikut tema igapäevaelu tegevustes, nagu liikumisel, söömisel, toidu valmistamisel, riietumisel, hügieenitoimingutes, majapidamistöödes ja muudes toimingutes, milles isik vajab juhendamist või </a:t>
            </a:r>
            <a:r>
              <a:rPr lang="et-EE" sz="2400" b="1" dirty="0" err="1" smtClean="0">
                <a:latin typeface="Adobe Devanagari" panose="02040503050201020203" pitchFamily="18" charset="0"/>
                <a:cs typeface="Adobe Devanagari" panose="02040503050201020203" pitchFamily="18" charset="0"/>
              </a:rPr>
              <a:t>kõrvalabi</a:t>
            </a:r>
            <a:endParaRPr lang="et-EE" sz="2400" b="1" dirty="0" smtClean="0">
              <a:latin typeface="Adobe Devanagari" panose="02040503050201020203" pitchFamily="18" charset="0"/>
              <a:cs typeface="Adobe Devanagari" panose="02040503050201020203" pitchFamily="18" charset="0"/>
            </a:endParaRPr>
          </a:p>
          <a:p>
            <a:r>
              <a:rPr lang="et-EE" sz="2400" b="1" dirty="0" smtClean="0">
                <a:latin typeface="Adobe Devanagari" panose="02040503050201020203" pitchFamily="18" charset="0"/>
                <a:cs typeface="Adobe Devanagari" panose="02040503050201020203" pitchFamily="18" charset="0"/>
              </a:rPr>
              <a:t>PISTS § 2 lg 1= </a:t>
            </a:r>
            <a:r>
              <a:rPr lang="et-EE" sz="2400" b="1" dirty="0">
                <a:latin typeface="Adobe Devanagari" panose="02040503050201020203" pitchFamily="18" charset="0"/>
                <a:cs typeface="Adobe Devanagari" panose="02040503050201020203" pitchFamily="18" charset="0"/>
              </a:rPr>
              <a:t>Puue on inimese anatoomilise, füsioloogilise või psüühilise struktuuri või funktsiooni kaotus või kõrvalekalle, mis koostoimes erinevate </a:t>
            </a:r>
            <a:r>
              <a:rPr lang="et-EE" sz="2400" b="1" dirty="0" err="1">
                <a:latin typeface="Adobe Devanagari" panose="02040503050201020203" pitchFamily="18" charset="0"/>
                <a:cs typeface="Adobe Devanagari" panose="02040503050201020203" pitchFamily="18" charset="0"/>
              </a:rPr>
              <a:t>suhtumuslike</a:t>
            </a:r>
            <a:r>
              <a:rPr lang="et-EE" sz="2400" b="1" dirty="0">
                <a:latin typeface="Adobe Devanagari" panose="02040503050201020203" pitchFamily="18" charset="0"/>
                <a:cs typeface="Adobe Devanagari" panose="02040503050201020203" pitchFamily="18" charset="0"/>
              </a:rPr>
              <a:t> ja keskkondlike takistustega tõkestab ühiskonnaelus osalemist teistega võrdsetel alustel</a:t>
            </a:r>
          </a:p>
          <a:p>
            <a:endParaRPr lang="et-EE" sz="2000" b="1" dirty="0"/>
          </a:p>
        </p:txBody>
      </p:sp>
    </p:spTree>
    <p:extLst>
      <p:ext uri="{BB962C8B-B14F-4D97-AF65-F5344CB8AC3E}">
        <p14:creationId xmlns:p14="http://schemas.microsoft.com/office/powerpoint/2010/main" val="1449049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66800" y="642594"/>
            <a:ext cx="10058400" cy="1014756"/>
          </a:xfrm>
        </p:spPr>
        <p:txBody>
          <a:bodyPr>
            <a:normAutofit/>
          </a:bodyPr>
          <a:lstStyle/>
          <a:p>
            <a:r>
              <a:rPr lang="et-EE" sz="3600" b="1" dirty="0" smtClean="0">
                <a:solidFill>
                  <a:schemeClr val="tx2"/>
                </a:solidFill>
                <a:latin typeface="Adobe Devanagari" panose="02040503050201020203" pitchFamily="18" charset="0"/>
                <a:cs typeface="Adobe Devanagari" panose="02040503050201020203" pitchFamily="18" charset="0"/>
              </a:rPr>
              <a:t>KOV kohustus isikliku </a:t>
            </a:r>
            <a:r>
              <a:rPr lang="et-EE" sz="3600" b="1" dirty="0">
                <a:solidFill>
                  <a:schemeClr val="tx2"/>
                </a:solidFill>
                <a:latin typeface="Adobe Devanagari" panose="02040503050201020203" pitchFamily="18" charset="0"/>
                <a:cs typeface="Adobe Devanagari" panose="02040503050201020203" pitchFamily="18" charset="0"/>
              </a:rPr>
              <a:t>abistaja </a:t>
            </a:r>
            <a:r>
              <a:rPr lang="et-EE" sz="3600" b="1" dirty="0" smtClean="0">
                <a:solidFill>
                  <a:schemeClr val="tx2"/>
                </a:solidFill>
                <a:latin typeface="Adobe Devanagari" panose="02040503050201020203" pitchFamily="18" charset="0"/>
                <a:cs typeface="Adobe Devanagari" panose="02040503050201020203" pitchFamily="18" charset="0"/>
              </a:rPr>
              <a:t>teenuse osutamisel</a:t>
            </a:r>
            <a:endParaRPr lang="et-EE" sz="3600" dirty="0">
              <a:solidFill>
                <a:schemeClr val="tx2"/>
              </a:solidFill>
            </a:endParaRPr>
          </a:p>
        </p:txBody>
      </p:sp>
      <p:sp>
        <p:nvSpPr>
          <p:cNvPr id="3" name="Sisu kohatäide 2"/>
          <p:cNvSpPr>
            <a:spLocks noGrp="1"/>
          </p:cNvSpPr>
          <p:nvPr>
            <p:ph idx="1"/>
          </p:nvPr>
        </p:nvSpPr>
        <p:spPr>
          <a:xfrm>
            <a:off x="1066800" y="1457325"/>
            <a:ext cx="10058400" cy="4914899"/>
          </a:xfrm>
        </p:spPr>
        <p:txBody>
          <a:bodyPr>
            <a:normAutofit/>
          </a:bodyPr>
          <a:lstStyle/>
          <a:p>
            <a:r>
              <a:rPr lang="et-EE" sz="2400" b="1" dirty="0" err="1" smtClean="0">
                <a:latin typeface="Adobe Devanagari" panose="02040503050201020203" pitchFamily="18" charset="0"/>
                <a:cs typeface="Adobe Devanagari" panose="02040503050201020203" pitchFamily="18" charset="0"/>
              </a:rPr>
              <a:t>Kõrvalabi</a:t>
            </a:r>
            <a:r>
              <a:rPr lang="et-EE" sz="2400" b="1" dirty="0" smtClean="0">
                <a:latin typeface="Adobe Devanagari" panose="02040503050201020203" pitchFamily="18" charset="0"/>
                <a:cs typeface="Adobe Devanagari" panose="02040503050201020203" pitchFamily="18" charset="0"/>
              </a:rPr>
              <a:t> </a:t>
            </a:r>
            <a:r>
              <a:rPr lang="et-EE" sz="2400" b="1" dirty="0">
                <a:latin typeface="Adobe Devanagari" panose="02040503050201020203" pitchFamily="18" charset="0"/>
                <a:cs typeface="Adobe Devanagari" panose="02040503050201020203" pitchFamily="18" charset="0"/>
              </a:rPr>
              <a:t>vajaduse määra hinnatakse ja täpsustatakse iga isiku puhul eraldi. Teenuse osutamise perioodil </a:t>
            </a:r>
            <a:r>
              <a:rPr lang="et-EE" sz="2400" b="1" dirty="0" err="1">
                <a:latin typeface="Adobe Devanagari" panose="02040503050201020203" pitchFamily="18" charset="0"/>
                <a:cs typeface="Adobe Devanagari" panose="02040503050201020203" pitchFamily="18" charset="0"/>
              </a:rPr>
              <a:t>kõrvalabi</a:t>
            </a:r>
            <a:r>
              <a:rPr lang="et-EE" sz="2400" b="1" dirty="0">
                <a:latin typeface="Adobe Devanagari" panose="02040503050201020203" pitchFamily="18" charset="0"/>
                <a:cs typeface="Adobe Devanagari" panose="02040503050201020203" pitchFamily="18" charset="0"/>
              </a:rPr>
              <a:t> vajaduse määra muutumisel isiku terviseseisundi või elukeskkonna tõttu tuleb läbi viia korduv hindamine.</a:t>
            </a:r>
          </a:p>
          <a:p>
            <a:r>
              <a:rPr lang="et-EE" sz="2400" b="1" dirty="0" smtClean="0">
                <a:latin typeface="Adobe Devanagari" panose="02040503050201020203" pitchFamily="18" charset="0"/>
                <a:cs typeface="Adobe Devanagari" panose="02040503050201020203" pitchFamily="18" charset="0"/>
              </a:rPr>
              <a:t>Kohaliku </a:t>
            </a:r>
            <a:r>
              <a:rPr lang="et-EE" sz="2400" b="1" dirty="0">
                <a:latin typeface="Adobe Devanagari" panose="02040503050201020203" pitchFamily="18" charset="0"/>
                <a:cs typeface="Adobe Devanagari" panose="02040503050201020203" pitchFamily="18" charset="0"/>
              </a:rPr>
              <a:t>omavalitsuse üksus koostab koostöös teenust saava isiku ja </a:t>
            </a:r>
            <a:r>
              <a:rPr lang="et-EE" sz="2400" b="1" dirty="0" err="1">
                <a:latin typeface="Adobe Devanagari" panose="02040503050201020203" pitchFamily="18" charset="0"/>
                <a:cs typeface="Adobe Devanagari" panose="02040503050201020203" pitchFamily="18" charset="0"/>
              </a:rPr>
              <a:t>teenuseosutajaga</a:t>
            </a:r>
            <a:r>
              <a:rPr lang="et-EE" sz="2400" b="1" dirty="0">
                <a:latin typeface="Adobe Devanagari" panose="02040503050201020203" pitchFamily="18" charset="0"/>
                <a:cs typeface="Adobe Devanagari" panose="02040503050201020203" pitchFamily="18" charset="0"/>
              </a:rPr>
              <a:t> teenuse osutamise haldusakti või halduslepingu, määrates selles muu hulgas kindlaks </a:t>
            </a:r>
            <a:r>
              <a:rPr lang="et-EE" sz="2400" b="1" dirty="0" err="1">
                <a:latin typeface="Adobe Devanagari" panose="02040503050201020203" pitchFamily="18" charset="0"/>
                <a:cs typeface="Adobe Devanagari" panose="02040503050201020203" pitchFamily="18" charset="0"/>
              </a:rPr>
              <a:t>kõrvalabi</a:t>
            </a:r>
            <a:r>
              <a:rPr lang="et-EE" sz="2400" b="1" dirty="0">
                <a:latin typeface="Adobe Devanagari" panose="02040503050201020203" pitchFamily="18" charset="0"/>
                <a:cs typeface="Adobe Devanagari" panose="02040503050201020203" pitchFamily="18" charset="0"/>
              </a:rPr>
              <a:t> vajaduse määrast tulenevad toimingud ja teenuse saaja üldised juhised.</a:t>
            </a:r>
          </a:p>
          <a:p>
            <a:r>
              <a:rPr lang="et-EE" sz="2400" b="1" dirty="0">
                <a:latin typeface="Adobe Devanagari" panose="02040503050201020203" pitchFamily="18" charset="0"/>
                <a:cs typeface="Adobe Devanagari" panose="02040503050201020203" pitchFamily="18" charset="0"/>
              </a:rPr>
              <a:t> </a:t>
            </a:r>
            <a:r>
              <a:rPr lang="et-EE" sz="2400" b="1" dirty="0" smtClean="0">
                <a:latin typeface="Adobe Devanagari" panose="02040503050201020203" pitchFamily="18" charset="0"/>
                <a:cs typeface="Adobe Devanagari" panose="02040503050201020203" pitchFamily="18" charset="0"/>
              </a:rPr>
              <a:t>Teenuse </a:t>
            </a:r>
            <a:r>
              <a:rPr lang="et-EE" sz="2400" b="1" dirty="0">
                <a:latin typeface="Adobe Devanagari" panose="02040503050201020203" pitchFamily="18" charset="0"/>
                <a:cs typeface="Adobe Devanagari" panose="02040503050201020203" pitchFamily="18" charset="0"/>
              </a:rPr>
              <a:t>saajal on õigus valida teenust vahetult osutavat isikut. Soovi esitamise korral abistab kohaliku omavalitsuse üksus teenuse saajat teenust vahetult osutava isiku leidmisel. Teenuse saajal on õigus enne teenust vahetult osutava isiku kindlaksmääramist omavahelise sobivuse hindamiseks temaga kohtuda</a:t>
            </a:r>
          </a:p>
          <a:p>
            <a:endParaRPr lang="et-EE" dirty="0"/>
          </a:p>
        </p:txBody>
      </p:sp>
    </p:spTree>
    <p:extLst>
      <p:ext uri="{BB962C8B-B14F-4D97-AF65-F5344CB8AC3E}">
        <p14:creationId xmlns:p14="http://schemas.microsoft.com/office/powerpoint/2010/main" val="1966339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66800" y="471488"/>
            <a:ext cx="10058400" cy="871537"/>
          </a:xfrm>
        </p:spPr>
        <p:txBody>
          <a:bodyPr>
            <a:normAutofit/>
          </a:bodyPr>
          <a:lstStyle/>
          <a:p>
            <a:r>
              <a:rPr lang="et-EE" sz="3600" b="1" dirty="0" smtClean="0">
                <a:solidFill>
                  <a:schemeClr val="tx2"/>
                </a:solidFill>
                <a:latin typeface="Adobe Devanagari" panose="02040503050201020203" pitchFamily="18" charset="0"/>
                <a:cs typeface="Adobe Devanagari" panose="02040503050201020203" pitchFamily="18" charset="0"/>
              </a:rPr>
              <a:t>Sotsiaaltransporditeenuse eesmärk ja sisu</a:t>
            </a:r>
            <a:endParaRPr lang="et-EE" sz="3600" b="1" dirty="0">
              <a:solidFill>
                <a:schemeClr val="tx2"/>
              </a:solidFill>
              <a:latin typeface="Adobe Devanagari" panose="02040503050201020203" pitchFamily="18" charset="0"/>
              <a:cs typeface="Adobe Devanagari" panose="02040503050201020203" pitchFamily="18" charset="0"/>
            </a:endParaRPr>
          </a:p>
        </p:txBody>
      </p:sp>
      <p:sp>
        <p:nvSpPr>
          <p:cNvPr id="3" name="Sisu kohatäide 2"/>
          <p:cNvSpPr>
            <a:spLocks noGrp="1"/>
          </p:cNvSpPr>
          <p:nvPr>
            <p:ph idx="1"/>
          </p:nvPr>
        </p:nvSpPr>
        <p:spPr>
          <a:xfrm>
            <a:off x="1066800" y="1343024"/>
            <a:ext cx="10058400" cy="4692015"/>
          </a:xfrm>
        </p:spPr>
        <p:txBody>
          <a:bodyPr>
            <a:noAutofit/>
          </a:bodyPr>
          <a:lstStyle/>
          <a:p>
            <a:r>
              <a:rPr lang="et-EE" sz="2800" b="1" dirty="0" smtClean="0">
                <a:latin typeface="Adobe Devanagari" panose="02040503050201020203" pitchFamily="18" charset="0"/>
                <a:cs typeface="Adobe Devanagari" panose="02040503050201020203" pitchFamily="18" charset="0"/>
              </a:rPr>
              <a:t>Sotsiaaltransporditeenuse eesmärk </a:t>
            </a:r>
            <a:r>
              <a:rPr lang="et-EE" sz="2800" b="1" dirty="0">
                <a:latin typeface="Adobe Devanagari" panose="02040503050201020203" pitchFamily="18" charset="0"/>
                <a:cs typeface="Adobe Devanagari" panose="02040503050201020203" pitchFamily="18" charset="0"/>
              </a:rPr>
              <a:t>on võimaldada </a:t>
            </a:r>
            <a:r>
              <a:rPr lang="et-EE" sz="2800" b="1" dirty="0" smtClean="0">
                <a:latin typeface="Adobe Devanagari" panose="02040503050201020203" pitchFamily="18" charset="0"/>
                <a:cs typeface="Adobe Devanagari" panose="02040503050201020203" pitchFamily="18" charset="0"/>
              </a:rPr>
              <a:t>puudega </a:t>
            </a:r>
            <a:r>
              <a:rPr lang="et-EE" sz="2800" b="1" dirty="0">
                <a:latin typeface="Adobe Devanagari" panose="02040503050201020203" pitchFamily="18" charset="0"/>
                <a:cs typeface="Adobe Devanagari" panose="02040503050201020203" pitchFamily="18" charset="0"/>
              </a:rPr>
              <a:t>isikul, kellel puue takistab isikliku või ühissõiduki kasutamist, kasutada tema vajadustele vastavat transpordivahendit tööle või õppeasutusse sõitmiseks või avalike teenuste kasutamiseks.</a:t>
            </a:r>
          </a:p>
          <a:p>
            <a:r>
              <a:rPr lang="et-EE" sz="2800" b="1" dirty="0">
                <a:latin typeface="Adobe Devanagari" panose="02040503050201020203" pitchFamily="18" charset="0"/>
                <a:cs typeface="Adobe Devanagari" panose="02040503050201020203" pitchFamily="18" charset="0"/>
              </a:rPr>
              <a:t> </a:t>
            </a:r>
            <a:r>
              <a:rPr lang="et-EE" sz="2800" b="1" dirty="0" smtClean="0">
                <a:latin typeface="Adobe Devanagari" panose="02040503050201020203" pitchFamily="18" charset="0"/>
                <a:cs typeface="Adobe Devanagari" panose="02040503050201020203" pitchFamily="18" charset="0"/>
              </a:rPr>
              <a:t>Tasu </a:t>
            </a:r>
            <a:r>
              <a:rPr lang="et-EE" sz="2800" b="1" dirty="0">
                <a:latin typeface="Adobe Devanagari" panose="02040503050201020203" pitchFamily="18" charset="0"/>
                <a:cs typeface="Adobe Devanagari" panose="02040503050201020203" pitchFamily="18" charset="0"/>
              </a:rPr>
              <a:t>võtmine sotsiaaltransporditeenuse eest</a:t>
            </a:r>
          </a:p>
          <a:p>
            <a:pPr marL="0" indent="0">
              <a:buNone/>
            </a:pPr>
            <a:r>
              <a:rPr lang="et-EE" sz="2800" b="1" dirty="0" smtClean="0">
                <a:latin typeface="Adobe Devanagari" panose="02040503050201020203" pitchFamily="18" charset="0"/>
                <a:cs typeface="Adobe Devanagari" panose="02040503050201020203" pitchFamily="18" charset="0"/>
              </a:rPr>
              <a:t>Liiniveona </a:t>
            </a:r>
            <a:r>
              <a:rPr lang="et-EE" sz="2800" b="1" dirty="0">
                <a:latin typeface="Adobe Devanagari" panose="02040503050201020203" pitchFamily="18" charset="0"/>
                <a:cs typeface="Adobe Devanagari" panose="02040503050201020203" pitchFamily="18" charset="0"/>
              </a:rPr>
              <a:t>osutatava sotsiaaltransporditeenuse eest võib tasu võtta summas, mille isik kulutaks sama vahemaa läbimiseks soodsaima olemasoleva transpordivahendiga, kui tal ei esineks puudest tulenevat takistust.</a:t>
            </a:r>
          </a:p>
          <a:p>
            <a:pPr marL="0" indent="0">
              <a:buNone/>
            </a:pPr>
            <a:r>
              <a:rPr lang="et-EE" sz="2800" b="1" dirty="0" smtClean="0">
                <a:latin typeface="Adobe Devanagari" panose="02040503050201020203" pitchFamily="18" charset="0"/>
                <a:cs typeface="Adobe Devanagari" panose="02040503050201020203" pitchFamily="18" charset="0"/>
              </a:rPr>
              <a:t>Juhuveo </a:t>
            </a:r>
            <a:r>
              <a:rPr lang="et-EE" sz="2800" b="1" dirty="0">
                <a:latin typeface="Adobe Devanagari" panose="02040503050201020203" pitchFamily="18" charset="0"/>
                <a:cs typeface="Adobe Devanagari" panose="02040503050201020203" pitchFamily="18" charset="0"/>
              </a:rPr>
              <a:t>ja taksoteenusena osutatava sotsiaaltransporditeenuse eest võib tasu võtta suuremas ulatuses </a:t>
            </a:r>
            <a:r>
              <a:rPr lang="et-EE" sz="2800" b="1" dirty="0" smtClean="0">
                <a:latin typeface="Adobe Devanagari" panose="02040503050201020203" pitchFamily="18" charset="0"/>
                <a:cs typeface="Adobe Devanagari" panose="02040503050201020203" pitchFamily="18" charset="0"/>
              </a:rPr>
              <a:t> kui ülalpool nimetatud.</a:t>
            </a:r>
            <a:endParaRPr lang="et-EE" sz="2800" b="1" dirty="0">
              <a:latin typeface="Adobe Devanagari" panose="02040503050201020203" pitchFamily="18" charset="0"/>
              <a:cs typeface="Adobe Devanagari" panose="02040503050201020203" pitchFamily="18" charset="0"/>
            </a:endParaRPr>
          </a:p>
          <a:p>
            <a:endParaRPr lang="et-EE" sz="2800" b="1"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4131769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066800" y="642594"/>
            <a:ext cx="10058400" cy="757581"/>
          </a:xfrm>
        </p:spPr>
        <p:txBody>
          <a:bodyPr>
            <a:normAutofit/>
          </a:bodyPr>
          <a:lstStyle/>
          <a:p>
            <a:r>
              <a:rPr lang="et-EE" sz="3600" b="1" dirty="0" smtClean="0">
                <a:solidFill>
                  <a:schemeClr val="tx2"/>
                </a:solidFill>
              </a:rPr>
              <a:t>Eluruumi tagamise teenus</a:t>
            </a:r>
            <a:endParaRPr lang="et-EE" sz="3600" b="1" dirty="0">
              <a:solidFill>
                <a:schemeClr val="tx2"/>
              </a:solidFill>
            </a:endParaRPr>
          </a:p>
        </p:txBody>
      </p:sp>
      <p:sp>
        <p:nvSpPr>
          <p:cNvPr id="3" name="Sisu kohatäide 2"/>
          <p:cNvSpPr>
            <a:spLocks noGrp="1"/>
          </p:cNvSpPr>
          <p:nvPr>
            <p:ph idx="1"/>
          </p:nvPr>
        </p:nvSpPr>
        <p:spPr>
          <a:xfrm>
            <a:off x="1066800" y="1400175"/>
            <a:ext cx="10058400" cy="5200650"/>
          </a:xfrm>
        </p:spPr>
        <p:txBody>
          <a:bodyPr>
            <a:normAutofit fontScale="85000" lnSpcReduction="10000"/>
          </a:bodyPr>
          <a:lstStyle/>
          <a:p>
            <a:r>
              <a:rPr lang="et-EE" sz="2900" b="1" dirty="0" smtClean="0">
                <a:latin typeface="Adobe Devanagari" panose="02040503050201020203" pitchFamily="18" charset="0"/>
                <a:cs typeface="Adobe Devanagari" panose="02040503050201020203" pitchFamily="18" charset="0"/>
              </a:rPr>
              <a:t>Puudega </a:t>
            </a:r>
            <a:r>
              <a:rPr lang="et-EE" sz="2900" b="1" dirty="0">
                <a:latin typeface="Adobe Devanagari" panose="02040503050201020203" pitchFamily="18" charset="0"/>
                <a:cs typeface="Adobe Devanagari" panose="02040503050201020203" pitchFamily="18" charset="0"/>
              </a:rPr>
              <a:t>isikule eluruumi </a:t>
            </a:r>
            <a:r>
              <a:rPr lang="et-EE" sz="2900" b="1" dirty="0" smtClean="0">
                <a:latin typeface="Adobe Devanagari" panose="02040503050201020203" pitchFamily="18" charset="0"/>
                <a:cs typeface="Adobe Devanagari" panose="02040503050201020203" pitchFamily="18" charset="0"/>
              </a:rPr>
              <a:t>tagamine</a:t>
            </a:r>
          </a:p>
          <a:p>
            <a:pPr marL="0" indent="0">
              <a:buNone/>
            </a:pPr>
            <a:r>
              <a:rPr lang="et-EE" sz="2900" b="1" dirty="0" smtClean="0">
                <a:latin typeface="Adobe Devanagari" panose="02040503050201020203" pitchFamily="18" charset="0"/>
                <a:cs typeface="Adobe Devanagari" panose="02040503050201020203" pitchFamily="18" charset="0"/>
              </a:rPr>
              <a:t>Isikuid</a:t>
            </a:r>
            <a:r>
              <a:rPr lang="et-EE" sz="2900" b="1" dirty="0">
                <a:latin typeface="Adobe Devanagari" panose="02040503050201020203" pitchFamily="18" charset="0"/>
                <a:cs typeface="Adobe Devanagari" panose="02040503050201020203" pitchFamily="18" charset="0"/>
              </a:rPr>
              <a:t>, kellel on </a:t>
            </a:r>
            <a:r>
              <a:rPr lang="et-EE" sz="2900" b="1" dirty="0" smtClean="0">
                <a:latin typeface="Adobe Devanagari" panose="02040503050201020203" pitchFamily="18" charset="0"/>
                <a:cs typeface="Adobe Devanagari" panose="02040503050201020203" pitchFamily="18" charset="0"/>
              </a:rPr>
              <a:t>puudest </a:t>
            </a:r>
            <a:r>
              <a:rPr lang="et-EE" sz="2900" b="1" dirty="0">
                <a:latin typeface="Adobe Devanagari" panose="02040503050201020203" pitchFamily="18" charset="0"/>
                <a:cs typeface="Adobe Devanagari" panose="02040503050201020203" pitchFamily="18" charset="0"/>
              </a:rPr>
              <a:t>tingituna raskusi eluruumis liikumise, endaga toimetuleku või suhtlemisega, abistab kohaliku omavalitsuse üksus eluruumi kohandamisel või sobivama eluruumi saamisel.</a:t>
            </a:r>
          </a:p>
          <a:p>
            <a:r>
              <a:rPr lang="et-EE" sz="2900" b="1" dirty="0" smtClean="0">
                <a:latin typeface="Adobe Devanagari" panose="02040503050201020203" pitchFamily="18" charset="0"/>
                <a:cs typeface="Adobe Devanagari" panose="02040503050201020203" pitchFamily="18" charset="0"/>
              </a:rPr>
              <a:t>Eluruumi </a:t>
            </a:r>
            <a:r>
              <a:rPr lang="et-EE" sz="2900" b="1" dirty="0">
                <a:latin typeface="Adobe Devanagari" panose="02040503050201020203" pitchFamily="18" charset="0"/>
                <a:cs typeface="Adobe Devanagari" panose="02040503050201020203" pitchFamily="18" charset="0"/>
              </a:rPr>
              <a:t>kasutamise võimaluse kindlustamisel tuleb lähtuda põhimõttest, et puudega isik saaks võimalikult kaua elada koduses </a:t>
            </a:r>
            <a:r>
              <a:rPr lang="et-EE" sz="2900" b="1" dirty="0" smtClean="0">
                <a:latin typeface="Adobe Devanagari" panose="02040503050201020203" pitchFamily="18" charset="0"/>
                <a:cs typeface="Adobe Devanagari" panose="02040503050201020203" pitchFamily="18" charset="0"/>
              </a:rPr>
              <a:t>keskkonnas.</a:t>
            </a:r>
          </a:p>
          <a:p>
            <a:r>
              <a:rPr lang="et-EE" sz="2900" b="1" dirty="0" smtClean="0">
                <a:latin typeface="Adobe Devanagari" panose="02040503050201020203" pitchFamily="18" charset="0"/>
                <a:cs typeface="Adobe Devanagari" panose="02040503050201020203" pitchFamily="18" charset="0"/>
              </a:rPr>
              <a:t>Isikule </a:t>
            </a:r>
            <a:r>
              <a:rPr lang="et-EE" sz="2900" b="1" dirty="0">
                <a:latin typeface="Adobe Devanagari" panose="02040503050201020203" pitchFamily="18" charset="0"/>
                <a:cs typeface="Adobe Devanagari" panose="02040503050201020203" pitchFamily="18" charset="0"/>
              </a:rPr>
              <a:t>kasutada antud eluruum peab vastama:</a:t>
            </a:r>
            <a:br>
              <a:rPr lang="et-EE" sz="2900" b="1" dirty="0">
                <a:latin typeface="Adobe Devanagari" panose="02040503050201020203" pitchFamily="18" charset="0"/>
                <a:cs typeface="Adobe Devanagari" panose="02040503050201020203" pitchFamily="18" charset="0"/>
              </a:rPr>
            </a:br>
            <a:r>
              <a:rPr lang="et-EE" sz="2900" b="1" dirty="0">
                <a:latin typeface="Adobe Devanagari" panose="02040503050201020203" pitchFamily="18" charset="0"/>
                <a:cs typeface="Adobe Devanagari" panose="02040503050201020203" pitchFamily="18" charset="0"/>
              </a:rPr>
              <a:t> 1) ehitusseadustiku § 11 lõike 4 alusel kehtestatud eluruumile esitatavatele nõuetele, välja arvatud eluruumi sotsiaalselt põhjendatud normile;</a:t>
            </a:r>
            <a:br>
              <a:rPr lang="et-EE" sz="2900" b="1" dirty="0">
                <a:latin typeface="Adobe Devanagari" panose="02040503050201020203" pitchFamily="18" charset="0"/>
                <a:cs typeface="Adobe Devanagari" panose="02040503050201020203" pitchFamily="18" charset="0"/>
              </a:rPr>
            </a:br>
            <a:r>
              <a:rPr lang="et-EE" sz="2900" b="1" dirty="0">
                <a:latin typeface="Adobe Devanagari" panose="02040503050201020203" pitchFamily="18" charset="0"/>
                <a:cs typeface="Adobe Devanagari" panose="02040503050201020203" pitchFamily="18" charset="0"/>
              </a:rPr>
              <a:t> 2) isiku ja tema perekonna põhjendatud vajadustele ning perekonna suurusele.</a:t>
            </a:r>
          </a:p>
          <a:p>
            <a:r>
              <a:rPr lang="et-EE" sz="2900" b="1" dirty="0">
                <a:latin typeface="Adobe Devanagari" panose="02040503050201020203" pitchFamily="18" charset="0"/>
                <a:cs typeface="Adobe Devanagari" panose="02040503050201020203" pitchFamily="18" charset="0"/>
              </a:rPr>
              <a:t> (2) Kohaliku omavalitsuse üksus võib sama eluruumi kasutamise võimalust pakkuda ainult isikutele, kes soovivad ühes eluruumis elada.</a:t>
            </a:r>
          </a:p>
          <a:p>
            <a:endParaRPr lang="et-EE" sz="2900"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181081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642939" y="1943100"/>
            <a:ext cx="11301412" cy="4524315"/>
          </a:xfrm>
          <a:prstGeom prst="rect">
            <a:avLst/>
          </a:prstGeom>
        </p:spPr>
        <p:txBody>
          <a:bodyPr wrap="square">
            <a:spAutoFit/>
          </a:bodyPr>
          <a:lstStyle/>
          <a:p>
            <a:r>
              <a:rPr lang="et-EE" sz="3200" b="1" u="sng" dirty="0" smtClean="0">
                <a:solidFill>
                  <a:schemeClr val="tx2"/>
                </a:solidFill>
                <a:latin typeface="Adobe Devanagari" panose="02040503050201020203" pitchFamily="18" charset="0"/>
                <a:cs typeface="Adobe Devanagari" panose="02040503050201020203" pitchFamily="18" charset="0"/>
              </a:rPr>
              <a:t>Sotsiaalteenuste korraldamise kohustus hõlmab kolme suuremat ülesannet:</a:t>
            </a:r>
          </a:p>
          <a:p>
            <a:pPr>
              <a:buFont typeface="+mj-lt"/>
              <a:buAutoNum type="arabicPeriod"/>
            </a:pPr>
            <a:r>
              <a:rPr lang="et-EE" sz="3200" b="1" dirty="0" smtClean="0">
                <a:latin typeface="Adobe Devanagari" panose="02040503050201020203" pitchFamily="18" charset="0"/>
                <a:cs typeface="Adobe Devanagari" panose="02040503050201020203" pitchFamily="18" charset="0"/>
              </a:rPr>
              <a:t>tagada seadusega nõutavate sotsiaalteenuste olemasolu (osutada ise või korraldada)</a:t>
            </a:r>
          </a:p>
          <a:p>
            <a:pPr>
              <a:buFont typeface="+mj-lt"/>
              <a:buAutoNum type="arabicPeriod"/>
            </a:pPr>
            <a:r>
              <a:rPr lang="et-EE" sz="3200" b="1" dirty="0" smtClean="0">
                <a:latin typeface="Adobe Devanagari" panose="02040503050201020203" pitchFamily="18" charset="0"/>
                <a:cs typeface="Adobe Devanagari" panose="02040503050201020203" pitchFamily="18" charset="0"/>
              </a:rPr>
              <a:t>selgitada välja inimese abivajadusele vastav abi </a:t>
            </a:r>
          </a:p>
          <a:p>
            <a:r>
              <a:rPr lang="et-EE" sz="3200" b="1" dirty="0" smtClean="0">
                <a:latin typeface="Adobe Devanagari" panose="02040503050201020203" pitchFamily="18" charset="0"/>
                <a:cs typeface="Adobe Devanagari" panose="02040503050201020203" pitchFamily="18" charset="0"/>
              </a:rPr>
              <a:t>Puudega isikule tuleb tagada tema abivajadusest tingitud takistuste vähendamiseks või kõrvaldamiseks vastav abi, sealhulgas vajaliku tugi- või tõlketeenuse korraldamine.</a:t>
            </a:r>
          </a:p>
          <a:p>
            <a:r>
              <a:rPr lang="et-EE" sz="3200" b="1" dirty="0" smtClean="0">
                <a:latin typeface="Adobe Devanagari" panose="02040503050201020203" pitchFamily="18" charset="0"/>
                <a:cs typeface="Adobe Devanagari" panose="02040503050201020203" pitchFamily="18" charset="0"/>
              </a:rPr>
              <a:t>3. vajadusel osaleda sotsiaalteenuse kulude katmisel.</a:t>
            </a:r>
            <a:endParaRPr lang="et-EE" sz="3200" b="1"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2747646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smtClean="0">
                <a:solidFill>
                  <a:schemeClr val="tx2"/>
                </a:solidFill>
                <a:latin typeface="Adobe Devanagari" panose="02040503050201020203" pitchFamily="18" charset="0"/>
                <a:cs typeface="Adobe Devanagari" panose="02040503050201020203" pitchFamily="18" charset="0"/>
              </a:rPr>
              <a:t>Sotsiaalteenuste olemasolu tagamine</a:t>
            </a:r>
            <a:endParaRPr lang="et-EE" sz="3600" b="1" dirty="0">
              <a:solidFill>
                <a:schemeClr val="tx2"/>
              </a:solidFill>
              <a:latin typeface="Adobe Devanagari" panose="02040503050201020203" pitchFamily="18" charset="0"/>
              <a:cs typeface="Adobe Devanagari" panose="02040503050201020203" pitchFamily="18" charset="0"/>
            </a:endParaRPr>
          </a:p>
        </p:txBody>
      </p:sp>
      <p:sp>
        <p:nvSpPr>
          <p:cNvPr id="3" name="Sisu kohatäide 2"/>
          <p:cNvSpPr>
            <a:spLocks noGrp="1"/>
          </p:cNvSpPr>
          <p:nvPr>
            <p:ph idx="1"/>
          </p:nvPr>
        </p:nvSpPr>
        <p:spPr>
          <a:xfrm>
            <a:off x="1066800" y="1500188"/>
            <a:ext cx="10058400" cy="4534852"/>
          </a:xfrm>
        </p:spPr>
        <p:txBody>
          <a:bodyPr>
            <a:noAutofit/>
          </a:bodyPr>
          <a:lstStyle/>
          <a:p>
            <a:r>
              <a:rPr lang="et-EE" sz="3600" dirty="0" smtClean="0">
                <a:latin typeface="Adobe Devanagari" panose="02040503050201020203" pitchFamily="18" charset="0"/>
                <a:cs typeface="Adobe Devanagari" panose="02040503050201020203" pitchFamily="18" charset="0"/>
              </a:rPr>
              <a:t>Kohustus tagada oma elanikele vajaduse ilmnedes sotsiaalteenuste kättesaadavus, valmisolek teenust pakkuda</a:t>
            </a:r>
          </a:p>
          <a:p>
            <a:r>
              <a:rPr lang="et-EE" sz="3600" dirty="0" smtClean="0">
                <a:latin typeface="Adobe Devanagari" panose="02040503050201020203" pitchFamily="18" charset="0"/>
                <a:cs typeface="Adobe Devanagari" panose="02040503050201020203" pitchFamily="18" charset="0"/>
              </a:rPr>
              <a:t>Teada iga teenuse eesmärki ja suuta seda tulemuslikult korraldada </a:t>
            </a:r>
          </a:p>
          <a:p>
            <a:r>
              <a:rPr lang="et-EE" sz="3600" dirty="0" smtClean="0">
                <a:latin typeface="Adobe Devanagari" panose="02040503050201020203" pitchFamily="18" charset="0"/>
                <a:cs typeface="Adobe Devanagari" panose="02040503050201020203" pitchFamily="18" charset="0"/>
              </a:rPr>
              <a:t>Teenuste kättesaadavaks tegemine (osutada ise või koostööpartnerid)</a:t>
            </a:r>
          </a:p>
        </p:txBody>
      </p:sp>
    </p:spTree>
    <p:extLst>
      <p:ext uri="{BB962C8B-B14F-4D97-AF65-F5344CB8AC3E}">
        <p14:creationId xmlns:p14="http://schemas.microsoft.com/office/powerpoint/2010/main" val="30923549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384</TotalTime>
  <Words>763</Words>
  <Application>Microsoft Office PowerPoint</Application>
  <PresentationFormat>Laiekraan</PresentationFormat>
  <Paragraphs>86</Paragraphs>
  <Slides>14</Slides>
  <Notes>0</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14</vt:i4>
      </vt:variant>
    </vt:vector>
  </HeadingPairs>
  <TitlesOfParts>
    <vt:vector size="20" baseType="lpstr">
      <vt:lpstr>Adobe Devanagari</vt:lpstr>
      <vt:lpstr>Century Gothic</vt:lpstr>
      <vt:lpstr>Garamond</vt:lpstr>
      <vt:lpstr>Roboto Condensed</vt:lpstr>
      <vt:lpstr>Wingdings</vt:lpstr>
      <vt:lpstr>Savon</vt:lpstr>
      <vt:lpstr> kohaliku omavalitsuse kohustused sotsiaalteenuste korraldamisel </vt:lpstr>
      <vt:lpstr>PowerPointi esitlus</vt:lpstr>
      <vt:lpstr>Kohustuslikud sotsiaalteenused (13)</vt:lpstr>
      <vt:lpstr>Isikliku abistaja teenus (eesmärk ja sisu)</vt:lpstr>
      <vt:lpstr>KOV kohustus isikliku abistaja teenuse osutamisel</vt:lpstr>
      <vt:lpstr>Sotsiaaltransporditeenuse eesmärk ja sisu</vt:lpstr>
      <vt:lpstr>Eluruumi tagamise teenus</vt:lpstr>
      <vt:lpstr>PowerPointi esitlus</vt:lpstr>
      <vt:lpstr>Sotsiaalteenuste olemasolu tagamine</vt:lpstr>
      <vt:lpstr>Vajadustele vastav abi</vt:lpstr>
      <vt:lpstr>Teenuse eest tasumine</vt:lpstr>
      <vt:lpstr>Abi andmise korraldus SHS-s</vt:lpstr>
      <vt:lpstr>PowerPointi esitlus</vt:lpstr>
      <vt:lpstr>Tänan!             ulle.sihver@sotsiaalkindlustusamet.ee</vt:lpstr>
    </vt:vector>
  </TitlesOfParts>
  <Company>Sotsiaalministeerium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Puudega laste tugiteenused</dc:title>
  <dc:creator>Tiiu Pärnmäe</dc:creator>
  <cp:lastModifiedBy>Ülle Sihver</cp:lastModifiedBy>
  <cp:revision>75</cp:revision>
  <dcterms:created xsi:type="dcterms:W3CDTF">2018-09-06T05:23:20Z</dcterms:created>
  <dcterms:modified xsi:type="dcterms:W3CDTF">2018-10-20T19:14:04Z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2061667330</vt:i4>
  </property>
  <property fmtid="{D5CDD505-2E9C-101B-9397-08002B2CF9AE}" pid="3" name="_NewReviewCycle">
    <vt:lpwstr/>
  </property>
  <property fmtid="{D5CDD505-2E9C-101B-9397-08002B2CF9AE}" pid="4" name="_EmailSubject">
    <vt:lpwstr>Slaidiesitlus</vt:lpwstr>
  </property>
  <property fmtid="{D5CDD505-2E9C-101B-9397-08002B2CF9AE}" pid="5" name="_AuthorEmail">
    <vt:lpwstr>ulle.sihver@sotsiaalkindlustusamet.ee</vt:lpwstr>
  </property>
  <property fmtid="{D5CDD505-2E9C-101B-9397-08002B2CF9AE}" pid="6" name="_AuthorEmailDisplayName">
    <vt:lpwstr>Ülle Sihver</vt:lpwstr>
  </property>
  <property fmtid="{D5CDD505-2E9C-101B-9397-08002B2CF9AE}" pid="7" name="_PreviousAdHocReviewCycleID">
    <vt:i4>1397062497</vt:i4>
  </property>
</Properties>
</file>